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62" r:id="rId4"/>
    <p:sldId id="279" r:id="rId5"/>
    <p:sldId id="282" r:id="rId6"/>
    <p:sldId id="297" r:id="rId7"/>
    <p:sldId id="286" r:id="rId8"/>
    <p:sldId id="287" r:id="rId9"/>
    <p:sldId id="288" r:id="rId10"/>
    <p:sldId id="283" r:id="rId11"/>
    <p:sldId id="293" r:id="rId12"/>
    <p:sldId id="296" r:id="rId13"/>
    <p:sldId id="280" r:id="rId14"/>
    <p:sldId id="285" r:id="rId15"/>
    <p:sldId id="298" r:id="rId16"/>
    <p:sldId id="289" r:id="rId17"/>
    <p:sldId id="290" r:id="rId18"/>
    <p:sldId id="291" r:id="rId19"/>
    <p:sldId id="284" r:id="rId20"/>
    <p:sldId id="294" r:id="rId21"/>
    <p:sldId id="295" r:id="rId22"/>
    <p:sldId id="263" r:id="rId23"/>
    <p:sldId id="266" r:id="rId24"/>
    <p:sldId id="267" r:id="rId25"/>
    <p:sldId id="300" r:id="rId26"/>
    <p:sldId id="268" r:id="rId27"/>
    <p:sldId id="269" r:id="rId28"/>
    <p:sldId id="281" r:id="rId29"/>
    <p:sldId id="299" r:id="rId30"/>
    <p:sldId id="270" r:id="rId31"/>
    <p:sldId id="273" r:id="rId32"/>
    <p:sldId id="276" r:id="rId33"/>
    <p:sldId id="271" r:id="rId34"/>
    <p:sldId id="277" r:id="rId35"/>
    <p:sldId id="278" r:id="rId36"/>
    <p:sldId id="27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418" autoAdjust="0"/>
  </p:normalViewPr>
  <p:slideViewPr>
    <p:cSldViewPr snapToGrid="0" snapToObjects="1">
      <p:cViewPr varScale="1">
        <p:scale>
          <a:sx n="108" d="100"/>
          <a:sy n="108" d="100"/>
        </p:scale>
        <p:origin x="1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E57F7-CAAA-B84C-AC5B-730259705D8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A521C-D852-B34C-8B9F-D4A0D95D4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4E816-1F65-FA44-BFBA-C254ACDF974A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3F42D-DAFB-B045-A53E-819A715FA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7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449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3717778"/>
            <a:ext cx="5655833" cy="15398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399" y="5257800"/>
            <a:ext cx="5655833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14193"/>
            <a:ext cx="1645920" cy="1289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04016"/>
            <a:ext cx="8400827" cy="504046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44486"/>
            <a:ext cx="1752600" cy="365125"/>
          </a:xfrm>
        </p:spPr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544486"/>
            <a:ext cx="6007100" cy="365125"/>
          </a:xfrm>
        </p:spPr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199" y="214193"/>
            <a:ext cx="6754907" cy="12898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06566" y="268287"/>
            <a:ext cx="1651459" cy="64531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379" y="3429000"/>
            <a:ext cx="5363979" cy="1398494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8379" y="4824414"/>
            <a:ext cx="5363979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39866" y="6356350"/>
            <a:ext cx="1752492" cy="365125"/>
          </a:xfrm>
        </p:spPr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1" y="6356350"/>
            <a:ext cx="5065055" cy="365125"/>
          </a:xfrm>
        </p:spPr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212106" y="214193"/>
            <a:ext cx="1645920" cy="1289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4016"/>
            <a:ext cx="4072666" cy="499002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5360" y="1504016"/>
            <a:ext cx="4072666" cy="499002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05426" y="6494041"/>
            <a:ext cx="1752600" cy="365125"/>
          </a:xfrm>
        </p:spPr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199" y="214193"/>
            <a:ext cx="6754907" cy="12898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3734" y="1621748"/>
            <a:ext cx="4044291" cy="237536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12820" y="6494041"/>
            <a:ext cx="1752600" cy="365125"/>
          </a:xfrm>
        </p:spPr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13734" y="4091129"/>
            <a:ext cx="4044291" cy="237536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198" y="1621748"/>
            <a:ext cx="4044291" cy="237536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198" y="4091129"/>
            <a:ext cx="4044291" cy="237536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12106" y="214193"/>
            <a:ext cx="1645920" cy="1289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199" y="214193"/>
            <a:ext cx="6754907" cy="12898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504016"/>
            <a:ext cx="6508377" cy="499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494041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494041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PACAs for Sabah &amp; Sarawak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212106" y="214193"/>
            <a:ext cx="1645920" cy="1289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CC888B-D9F9-4E54-B722-F151A9F45E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5" r:id="rId3"/>
    <p:sldLayoutId id="2147483697" r:id="rId4"/>
    <p:sldLayoutId id="2147483701" r:id="rId5"/>
    <p:sldLayoutId id="2147483700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20.pn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24.png"/><Relationship Id="rId4" Type="http://schemas.openxmlformats.org/officeDocument/2006/relationships/image" Target="../media/image47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PACAs for Borneo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399" y="5257800"/>
            <a:ext cx="5704529" cy="621792"/>
          </a:xfrm>
        </p:spPr>
        <p:txBody>
          <a:bodyPr>
            <a:normAutofit/>
          </a:bodyPr>
          <a:lstStyle/>
          <a:p>
            <a:r>
              <a:rPr lang="en-US" dirty="0"/>
              <a:t>Briefing for PACAs </a:t>
            </a:r>
            <a:r>
              <a:rPr lang="en-US" baseline="0" dirty="0"/>
              <a:t>assisting in Sabah Sarawak for GE14</a:t>
            </a:r>
          </a:p>
          <a:p>
            <a:r>
              <a:rPr lang="en-US" dirty="0"/>
              <a:t>October 2017</a:t>
            </a:r>
          </a:p>
        </p:txBody>
      </p:sp>
    </p:spTree>
    <p:extLst>
      <p:ext uri="{BB962C8B-B14F-4D97-AF65-F5344CB8AC3E}">
        <p14:creationId xmlns:p14="http://schemas.microsoft.com/office/powerpoint/2010/main" val="104601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Sabah constituencies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4208"/>
            <a:ext cx="2230284" cy="46302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Marginal DAP</a:t>
            </a:r>
          </a:p>
          <a:p>
            <a:pPr lvl="1"/>
            <a:r>
              <a:rPr lang="en-US" dirty="0" err="1"/>
              <a:t>Penampang</a:t>
            </a:r>
            <a:endParaRPr lang="en-US" dirty="0"/>
          </a:p>
          <a:p>
            <a:pPr lvl="1"/>
            <a:r>
              <a:rPr lang="en-US" dirty="0" err="1"/>
              <a:t>Keningau</a:t>
            </a:r>
            <a:endParaRPr lang="en-US" dirty="0"/>
          </a:p>
          <a:p>
            <a:pPr lvl="1"/>
            <a:r>
              <a:rPr lang="en-US" dirty="0" err="1"/>
              <a:t>Pensiangan</a:t>
            </a:r>
            <a:endParaRPr lang="en-US" dirty="0"/>
          </a:p>
          <a:p>
            <a:pPr lvl="1"/>
            <a:r>
              <a:rPr lang="en-US" dirty="0" err="1"/>
              <a:t>Tenom</a:t>
            </a:r>
            <a:endParaRPr lang="en-US" dirty="0"/>
          </a:p>
          <a:p>
            <a:r>
              <a:rPr lang="en-US" dirty="0"/>
              <a:t>Or their respective DUN seats</a:t>
            </a:r>
          </a:p>
          <a:p>
            <a:pPr marL="0" indent="0">
              <a:buNone/>
            </a:pPr>
            <a:r>
              <a:rPr lang="en-US" dirty="0"/>
              <a:t>Incumbent DAP</a:t>
            </a:r>
          </a:p>
          <a:p>
            <a:pPr lvl="1"/>
            <a:r>
              <a:rPr lang="en-US" dirty="0"/>
              <a:t>KK (P)</a:t>
            </a:r>
          </a:p>
          <a:p>
            <a:pPr lvl="1"/>
            <a:r>
              <a:rPr lang="en-US" dirty="0"/>
              <a:t>Sandakan (P)</a:t>
            </a:r>
          </a:p>
          <a:p>
            <a:pPr lvl="1"/>
            <a:r>
              <a:rPr lang="en-US" dirty="0"/>
              <a:t>Sri </a:t>
            </a:r>
            <a:r>
              <a:rPr lang="en-US" dirty="0" err="1"/>
              <a:t>Tanjung</a:t>
            </a:r>
            <a:r>
              <a:rPr lang="en-US" dirty="0"/>
              <a:t> (N)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83" y="1914208"/>
            <a:ext cx="6164058" cy="463027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429810" y="2668662"/>
            <a:ext cx="2206261" cy="15275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45733" y="3349630"/>
            <a:ext cx="2563802" cy="1748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51211" y="3625699"/>
            <a:ext cx="2558663" cy="1785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45733" y="2834303"/>
            <a:ext cx="2390338" cy="1571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8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04016"/>
            <a:ext cx="4328160" cy="49900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Barisan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(P22/25; N48/60)</a:t>
            </a:r>
          </a:p>
          <a:p>
            <a:r>
              <a:rPr lang="en-US" dirty="0" err="1"/>
              <a:t>Umno</a:t>
            </a:r>
            <a:r>
              <a:rPr lang="en-US" dirty="0"/>
              <a:t> (P 14/14; N 31/32) Muslim</a:t>
            </a:r>
          </a:p>
          <a:p>
            <a:r>
              <a:rPr lang="en-US" dirty="0"/>
              <a:t>PBS (P 4/5; N 7/13) KDM</a:t>
            </a:r>
          </a:p>
          <a:p>
            <a:r>
              <a:rPr lang="en-US" dirty="0"/>
              <a:t>UPKO (P 3/4; N 4/6) KDM</a:t>
            </a:r>
          </a:p>
          <a:p>
            <a:r>
              <a:rPr lang="en-US" dirty="0"/>
              <a:t>PBRS (P 1/1; N1/1) KDM</a:t>
            </a:r>
          </a:p>
          <a:p>
            <a:r>
              <a:rPr lang="en-US" dirty="0"/>
              <a:t>LDP (P 0/1; N 3/4) Chinese</a:t>
            </a:r>
          </a:p>
          <a:p>
            <a:r>
              <a:rPr lang="en-US" dirty="0" err="1"/>
              <a:t>Gerakan</a:t>
            </a:r>
            <a:r>
              <a:rPr lang="en-US" dirty="0"/>
              <a:t> (P -; N 2/2) Chinese</a:t>
            </a:r>
          </a:p>
          <a:p>
            <a:r>
              <a:rPr lang="en-US" dirty="0"/>
              <a:t>MCA (P -; N 0/2) Chinese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Opposition</a:t>
            </a:r>
          </a:p>
          <a:p>
            <a:r>
              <a:rPr lang="en-US" dirty="0"/>
              <a:t>PKR (P 1/19; N7/43) KDM</a:t>
            </a:r>
          </a:p>
          <a:p>
            <a:r>
              <a:rPr lang="en-US" dirty="0"/>
              <a:t>DAP (P 2/4; N 4/8) Chinese</a:t>
            </a:r>
          </a:p>
          <a:p>
            <a:r>
              <a:rPr lang="en-US" dirty="0"/>
              <a:t>STAR (P 0/28; N1/47) KDM</a:t>
            </a:r>
          </a:p>
          <a:p>
            <a:r>
              <a:rPr lang="en-US" dirty="0"/>
              <a:t>PAS (P 0/2: N0/9) Muslim</a:t>
            </a:r>
          </a:p>
          <a:p>
            <a:r>
              <a:rPr lang="en-US" dirty="0"/>
              <a:t>SAPP (P 0/8; N 0/41) Chinese</a:t>
            </a:r>
          </a:p>
          <a:p>
            <a:r>
              <a:rPr lang="en-US" dirty="0" err="1"/>
              <a:t>Bersama</a:t>
            </a:r>
            <a:r>
              <a:rPr lang="en-US" dirty="0"/>
              <a:t> (P -; N 0/3)</a:t>
            </a:r>
          </a:p>
          <a:p>
            <a:r>
              <a:rPr lang="en-US" dirty="0"/>
              <a:t>Kita (P 0/1; N 0/1)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PACAs for Sabah &amp; Sarawak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parties in Sabah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22761"/>
            <a:ext cx="1524320" cy="1558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19" y="4922761"/>
            <a:ext cx="906897" cy="906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520" y="5829658"/>
            <a:ext cx="945296" cy="627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816" y="5829657"/>
            <a:ext cx="906896" cy="684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816" y="4922762"/>
            <a:ext cx="906896" cy="906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650" y="4922762"/>
            <a:ext cx="711184" cy="15346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019" y="4922761"/>
            <a:ext cx="1052658" cy="778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0019" y="5701163"/>
            <a:ext cx="845440" cy="7562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8178" y="5692145"/>
            <a:ext cx="1104947" cy="765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0393" y="4909449"/>
            <a:ext cx="791713" cy="791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1497" y="5691438"/>
            <a:ext cx="777952" cy="765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8757" y="4890746"/>
            <a:ext cx="800692" cy="8006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7830" y="4922762"/>
            <a:ext cx="768676" cy="7686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4216" y="5671890"/>
            <a:ext cx="783992" cy="7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9788" y="5491918"/>
            <a:ext cx="1414212" cy="119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076" y="4302840"/>
            <a:ext cx="1044451" cy="11830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Barisan</a:t>
            </a:r>
            <a:r>
              <a:rPr lang="en-US" dirty="0"/>
              <a:t> dominance</a:t>
            </a:r>
          </a:p>
          <a:p>
            <a:pPr lvl="1"/>
            <a:r>
              <a:rPr lang="en-US" dirty="0"/>
              <a:t>Single Muslim party </a:t>
            </a:r>
            <a:r>
              <a:rPr lang="mr-IN" dirty="0"/>
              <a:t>–</a:t>
            </a:r>
            <a:r>
              <a:rPr lang="en-US" dirty="0"/>
              <a:t> UMNO</a:t>
            </a:r>
          </a:p>
          <a:p>
            <a:pPr lvl="2"/>
            <a:r>
              <a:rPr lang="en-US" dirty="0"/>
              <a:t>Merger of 2 Sabah parties</a:t>
            </a:r>
          </a:p>
          <a:p>
            <a:pPr lvl="2"/>
            <a:r>
              <a:rPr lang="en-US" dirty="0"/>
              <a:t>1 non-Muslim MP</a:t>
            </a:r>
          </a:p>
          <a:p>
            <a:pPr lvl="1"/>
            <a:r>
              <a:rPr lang="en-US" dirty="0"/>
              <a:t>Multiple KDM and Chinese parties </a:t>
            </a:r>
            <a:r>
              <a:rPr lang="mr-IN" dirty="0"/>
              <a:t>–</a:t>
            </a:r>
            <a:r>
              <a:rPr lang="en-US" dirty="0"/>
              <a:t> 3 each in BN</a:t>
            </a:r>
          </a:p>
          <a:p>
            <a:r>
              <a:rPr lang="en-US" dirty="0"/>
              <a:t>Opposition</a:t>
            </a:r>
          </a:p>
          <a:p>
            <a:pPr lvl="1"/>
            <a:r>
              <a:rPr lang="en-US" dirty="0"/>
              <a:t>Difficulties in uniting single platform</a:t>
            </a:r>
          </a:p>
          <a:p>
            <a:pPr lvl="2"/>
            <a:r>
              <a:rPr lang="en-US" dirty="0"/>
              <a:t>Lost 10 seats in GE13 due to 3-cornered fights</a:t>
            </a:r>
          </a:p>
          <a:p>
            <a:pPr lvl="1"/>
            <a:r>
              <a:rPr lang="en-US" dirty="0"/>
              <a:t>Culture of party defections</a:t>
            </a:r>
          </a:p>
          <a:p>
            <a:pPr lvl="1"/>
            <a:r>
              <a:rPr lang="en-US" dirty="0"/>
              <a:t>Secessionism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Opposition front runners</a:t>
            </a:r>
            <a:endParaRPr lang="en-US" u="sng" dirty="0"/>
          </a:p>
          <a:p>
            <a:r>
              <a:rPr lang="en-US" dirty="0" err="1"/>
              <a:t>Pakatan</a:t>
            </a:r>
            <a:r>
              <a:rPr lang="en-US" dirty="0"/>
              <a:t> squeezed by defections </a:t>
            </a:r>
            <a:r>
              <a:rPr lang="mr-IN" dirty="0"/>
              <a:t>–</a:t>
            </a:r>
            <a:r>
              <a:rPr lang="en-US" dirty="0"/>
              <a:t> now only 2 ADUNs from 11 won in GE13</a:t>
            </a:r>
          </a:p>
          <a:p>
            <a:r>
              <a:rPr lang="en-US" dirty="0" err="1"/>
              <a:t>Warisan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led by </a:t>
            </a:r>
            <a:r>
              <a:rPr lang="en-US" dirty="0" err="1"/>
              <a:t>Shafie</a:t>
            </a:r>
            <a:r>
              <a:rPr lang="en-US" dirty="0"/>
              <a:t> </a:t>
            </a:r>
            <a:r>
              <a:rPr lang="en-US" dirty="0" err="1"/>
              <a:t>Apdal</a:t>
            </a:r>
            <a:endParaRPr lang="en-US" dirty="0"/>
          </a:p>
          <a:p>
            <a:r>
              <a:rPr lang="en-US" dirty="0"/>
              <a:t>United Sabah Alliance </a:t>
            </a:r>
            <a:r>
              <a:rPr lang="mr-IN" dirty="0"/>
              <a:t>–</a:t>
            </a:r>
            <a:r>
              <a:rPr lang="en-US" dirty="0"/>
              <a:t> grouping of 3 Sabah parties</a:t>
            </a:r>
          </a:p>
          <a:p>
            <a:pPr lvl="1"/>
            <a:r>
              <a:rPr lang="en-US" dirty="0"/>
              <a:t>STAR </a:t>
            </a:r>
            <a:r>
              <a:rPr lang="mr-IN" dirty="0"/>
              <a:t>–</a:t>
            </a:r>
            <a:r>
              <a:rPr lang="en-US" dirty="0"/>
              <a:t> Jeffrey </a:t>
            </a:r>
            <a:r>
              <a:rPr lang="en-US" dirty="0" err="1"/>
              <a:t>Kittigan</a:t>
            </a:r>
            <a:endParaRPr lang="en-US" dirty="0"/>
          </a:p>
          <a:p>
            <a:pPr lvl="1"/>
            <a:r>
              <a:rPr lang="en-US" dirty="0"/>
              <a:t>SAPP </a:t>
            </a:r>
            <a:r>
              <a:rPr lang="mr-IN" dirty="0"/>
              <a:t>–</a:t>
            </a:r>
            <a:r>
              <a:rPr lang="en-US" dirty="0"/>
              <a:t> Yong </a:t>
            </a:r>
            <a:r>
              <a:rPr lang="en-US" dirty="0" err="1"/>
              <a:t>Teck</a:t>
            </a:r>
            <a:r>
              <a:rPr lang="en-US" dirty="0"/>
              <a:t> Lee</a:t>
            </a:r>
          </a:p>
          <a:p>
            <a:pPr lvl="1"/>
            <a:r>
              <a:rPr lang="en-US" dirty="0" err="1"/>
              <a:t>Harapan</a:t>
            </a:r>
            <a:r>
              <a:rPr lang="en-US" dirty="0"/>
              <a:t> Rakyat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Lajim</a:t>
            </a:r>
            <a:r>
              <a:rPr lang="en-US" dirty="0"/>
              <a:t> </a:t>
            </a:r>
            <a:r>
              <a:rPr lang="en-US" dirty="0" err="1"/>
              <a:t>Ukin</a:t>
            </a:r>
            <a:endParaRPr lang="en-US" dirty="0"/>
          </a:p>
          <a:p>
            <a:r>
              <a:rPr lang="en-US" dirty="0"/>
              <a:t>Unaffiliated</a:t>
            </a:r>
          </a:p>
          <a:p>
            <a:pPr lvl="1"/>
            <a:r>
              <a:rPr lang="en-US" dirty="0" err="1"/>
              <a:t>Parti</a:t>
            </a:r>
            <a:r>
              <a:rPr lang="en-US" dirty="0"/>
              <a:t> </a:t>
            </a:r>
            <a:r>
              <a:rPr lang="en-US" dirty="0" err="1"/>
              <a:t>Cinta</a:t>
            </a:r>
            <a:r>
              <a:rPr lang="en-US" dirty="0"/>
              <a:t> Sabah </a:t>
            </a:r>
            <a:r>
              <a:rPr lang="mr-IN" dirty="0"/>
              <a:t>–</a:t>
            </a:r>
            <a:r>
              <a:rPr lang="en-US" dirty="0"/>
              <a:t> Wilfred</a:t>
            </a:r>
          </a:p>
          <a:p>
            <a:pPr lvl="1"/>
            <a:r>
              <a:rPr lang="en-US" dirty="0" err="1"/>
              <a:t>Parti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- Edwin </a:t>
            </a:r>
            <a:r>
              <a:rPr lang="en-US" dirty="0" err="1"/>
              <a:t>Bosi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PACAs for Sabah &amp; Sarawak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culture in Sabah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616" y="5485892"/>
            <a:ext cx="2043249" cy="1372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911" y="6141176"/>
            <a:ext cx="519909" cy="5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3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Sarawak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Geographical divisions</a:t>
            </a:r>
          </a:p>
          <a:p>
            <a:r>
              <a:rPr lang="en-US" dirty="0"/>
              <a:t>The various ethnicities</a:t>
            </a:r>
          </a:p>
          <a:p>
            <a:r>
              <a:rPr lang="en-US" dirty="0"/>
              <a:t>Political culture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7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420"/>
            <a:ext cx="6779968" cy="1254596"/>
          </a:xfrm>
        </p:spPr>
        <p:txBody>
          <a:bodyPr/>
          <a:lstStyle/>
          <a:p>
            <a:r>
              <a:rPr lang="en-US" dirty="0"/>
              <a:t>Geographical divisions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8784" y="4390955"/>
            <a:ext cx="1958622" cy="22373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/>
              <a:t>Equivalent sizes</a:t>
            </a:r>
          </a:p>
          <a:p>
            <a:r>
              <a:rPr lang="en-US" dirty="0"/>
              <a:t>Pahang 36,137</a:t>
            </a:r>
          </a:p>
          <a:p>
            <a:r>
              <a:rPr lang="en-US" dirty="0"/>
              <a:t>Johor 19,210</a:t>
            </a:r>
          </a:p>
          <a:p>
            <a:r>
              <a:rPr lang="en-US" dirty="0"/>
              <a:t>Selangor 8,104</a:t>
            </a:r>
          </a:p>
          <a:p>
            <a:r>
              <a:rPr lang="en-US" dirty="0"/>
              <a:t>Melaka 1,664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02740" y="1914208"/>
            <a:ext cx="933334" cy="65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0280" y="5972169"/>
            <a:ext cx="933334" cy="65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406" y="1914208"/>
            <a:ext cx="6442701" cy="46302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4016"/>
            <a:ext cx="3520947" cy="1877173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Sarawak is really three regions</a:t>
            </a:r>
          </a:p>
          <a:p>
            <a:r>
              <a:rPr lang="en-US" dirty="0"/>
              <a:t>Southern (Kuching)</a:t>
            </a:r>
          </a:p>
          <a:p>
            <a:r>
              <a:rPr lang="en-US" dirty="0"/>
              <a:t>Central (</a:t>
            </a:r>
            <a:r>
              <a:rPr lang="en-US" dirty="0" err="1"/>
              <a:t>Sibu</a:t>
            </a:r>
            <a:r>
              <a:rPr lang="en-US" dirty="0"/>
              <a:t>)</a:t>
            </a:r>
          </a:p>
          <a:p>
            <a:r>
              <a:rPr lang="en-US" dirty="0"/>
              <a:t>Northern (</a:t>
            </a:r>
            <a:r>
              <a:rPr lang="en-US" dirty="0" err="1"/>
              <a:t>Miri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5821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Regions of Sarawak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23972" y="1510733"/>
            <a:ext cx="2656415" cy="4218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Central </a:t>
            </a:r>
          </a:p>
          <a:p>
            <a:r>
              <a:rPr lang="en-US" dirty="0" err="1"/>
              <a:t>Rejang</a:t>
            </a:r>
            <a:r>
              <a:rPr lang="en-US" dirty="0"/>
              <a:t> Valley</a:t>
            </a:r>
          </a:p>
          <a:p>
            <a:r>
              <a:rPr lang="en-US" dirty="0" err="1"/>
              <a:t>Sibu</a:t>
            </a:r>
            <a:r>
              <a:rPr lang="en-US" dirty="0"/>
              <a:t> town, known as cowboy town</a:t>
            </a:r>
          </a:p>
          <a:p>
            <a:r>
              <a:rPr lang="en-US" dirty="0"/>
              <a:t>Many remote areas require river access</a:t>
            </a:r>
          </a:p>
          <a:p>
            <a:r>
              <a:rPr lang="en-US" dirty="0"/>
              <a:t>Many longhouses </a:t>
            </a:r>
          </a:p>
          <a:p>
            <a:r>
              <a:rPr lang="en-US" dirty="0" err="1"/>
              <a:t>Dayaks</a:t>
            </a:r>
            <a:r>
              <a:rPr lang="en-US" dirty="0"/>
              <a:t> are </a:t>
            </a:r>
            <a:r>
              <a:rPr lang="en-US" dirty="0" err="1"/>
              <a:t>Ibans</a:t>
            </a:r>
            <a:r>
              <a:rPr lang="en-US" dirty="0"/>
              <a:t>, many who speak only </a:t>
            </a:r>
            <a:r>
              <a:rPr lang="en-US" dirty="0" err="1"/>
              <a:t>Iban</a:t>
            </a:r>
            <a:endParaRPr lang="en-US" dirty="0"/>
          </a:p>
          <a:p>
            <a:r>
              <a:rPr lang="en-US" dirty="0"/>
              <a:t>Chinese are Foochow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6106584" y="1510733"/>
            <a:ext cx="2656414" cy="414178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Northern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Miri-Bintulu</a:t>
            </a:r>
            <a:r>
              <a:rPr lang="en-US" dirty="0"/>
              <a:t> area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Miri</a:t>
            </a:r>
            <a:r>
              <a:rPr lang="en-US" dirty="0"/>
              <a:t> is Shell-</a:t>
            </a:r>
            <a:r>
              <a:rPr lang="en-US" dirty="0" err="1"/>
              <a:t>Petronas</a:t>
            </a:r>
            <a:r>
              <a:rPr lang="en-US" dirty="0"/>
              <a:t> town</a:t>
            </a:r>
          </a:p>
          <a:p>
            <a:pPr>
              <a:spcBef>
                <a:spcPts val="600"/>
              </a:spcBef>
            </a:pPr>
            <a:r>
              <a:rPr lang="en-US" dirty="0"/>
              <a:t>Remote areas required 4-wheel drive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Dayaks</a:t>
            </a:r>
            <a:r>
              <a:rPr lang="en-US" dirty="0"/>
              <a:t> are Orang </a:t>
            </a:r>
            <a:r>
              <a:rPr lang="en-US" dirty="0" err="1"/>
              <a:t>Ulus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half" idx="4294967295"/>
          </p:nvPr>
        </p:nvSpPr>
        <p:spPr>
          <a:xfrm>
            <a:off x="457199" y="1510733"/>
            <a:ext cx="2530036" cy="4218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Southern</a:t>
            </a:r>
          </a:p>
          <a:p>
            <a:pPr>
              <a:spcBef>
                <a:spcPts val="600"/>
              </a:spcBef>
            </a:pPr>
            <a:r>
              <a:rPr lang="en-US" dirty="0"/>
              <a:t>Area around Kuching</a:t>
            </a:r>
          </a:p>
          <a:p>
            <a:pPr>
              <a:spcBef>
                <a:spcPts val="600"/>
              </a:spcBef>
            </a:pPr>
            <a:r>
              <a:rPr lang="en-US" dirty="0"/>
              <a:t>Most </a:t>
            </a:r>
            <a:r>
              <a:rPr lang="en-US" dirty="0" err="1"/>
              <a:t>organised</a:t>
            </a:r>
            <a:r>
              <a:rPr lang="en-US" dirty="0"/>
              <a:t> &amp; developed</a:t>
            </a:r>
          </a:p>
          <a:p>
            <a:pPr>
              <a:spcBef>
                <a:spcPts val="600"/>
              </a:spcBef>
            </a:pPr>
            <a:r>
              <a:rPr lang="en-US" dirty="0"/>
              <a:t>Largely urban or semi-urban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Dayaks</a:t>
            </a:r>
            <a:r>
              <a:rPr lang="en-US" dirty="0"/>
              <a:t> are </a:t>
            </a:r>
            <a:r>
              <a:rPr lang="en-US" dirty="0" err="1"/>
              <a:t>Bidayuh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Large number of Malay &amp; </a:t>
            </a:r>
            <a:r>
              <a:rPr lang="en-US" dirty="0" err="1"/>
              <a:t>Melanau</a:t>
            </a: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0F1A1-6F8D-CE45-8314-E26AD0812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57" y="4684758"/>
            <a:ext cx="3320141" cy="17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6672" y="2129692"/>
            <a:ext cx="4191354" cy="4414793"/>
          </a:xfrm>
        </p:spPr>
        <p:txBody>
          <a:bodyPr/>
          <a:lstStyle/>
          <a:p>
            <a:r>
              <a:rPr lang="en-US" dirty="0"/>
              <a:t>Basically grouped into </a:t>
            </a:r>
          </a:p>
          <a:p>
            <a:pPr lvl="1"/>
            <a:r>
              <a:rPr lang="en-US" dirty="0" err="1"/>
              <a:t>Dayak</a:t>
            </a:r>
            <a:r>
              <a:rPr lang="en-US" dirty="0"/>
              <a:t> 45%</a:t>
            </a:r>
          </a:p>
          <a:p>
            <a:pPr lvl="1"/>
            <a:r>
              <a:rPr lang="en-US" dirty="0"/>
              <a:t>Malay 30%</a:t>
            </a:r>
          </a:p>
          <a:p>
            <a:pPr lvl="1"/>
            <a:r>
              <a:rPr lang="en-US" dirty="0"/>
              <a:t>Chinese 25%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Ethnicities in Sarawak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627592"/>
              </p:ext>
            </p:extLst>
          </p:nvPr>
        </p:nvGraphicFramePr>
        <p:xfrm>
          <a:off x="457199" y="1504016"/>
          <a:ext cx="3902510" cy="503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Iban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Cina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Melayu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Bidayuh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016">
                <a:tc>
                  <a:txBody>
                    <a:bodyPr/>
                    <a:lstStyle/>
                    <a:p>
                      <a:r>
                        <a:rPr lang="en-US" sz="2000" dirty="0" err="1"/>
                        <a:t>Melanau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Orang </a:t>
                      </a:r>
                      <a:r>
                        <a:rPr lang="en-US" sz="2000" dirty="0" err="1"/>
                        <a:t>Ulu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72" y="3673230"/>
            <a:ext cx="4096328" cy="28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84502" y="4368460"/>
            <a:ext cx="2033973" cy="2375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Iban</a:t>
            </a:r>
            <a:endParaRPr lang="en-US" u="sng" dirty="0"/>
          </a:p>
          <a:p>
            <a:r>
              <a:rPr lang="en-US" dirty="0"/>
              <a:t>Sea </a:t>
            </a:r>
            <a:r>
              <a:rPr lang="en-US" dirty="0" err="1"/>
              <a:t>Dayaks</a:t>
            </a:r>
            <a:endParaRPr lang="en-US" dirty="0"/>
          </a:p>
          <a:p>
            <a:r>
              <a:rPr lang="en-US" dirty="0" err="1"/>
              <a:t>Rejang</a:t>
            </a:r>
            <a:r>
              <a:rPr lang="en-US" dirty="0"/>
              <a:t> valley, </a:t>
            </a:r>
            <a:r>
              <a:rPr lang="en-US" dirty="0" err="1"/>
              <a:t>Bintulu</a:t>
            </a:r>
            <a:r>
              <a:rPr lang="en-US" dirty="0"/>
              <a:t> to Sri </a:t>
            </a:r>
            <a:r>
              <a:rPr lang="en-US" dirty="0" err="1"/>
              <a:t>Aman</a:t>
            </a:r>
            <a:endParaRPr lang="en-US" dirty="0"/>
          </a:p>
          <a:p>
            <a:r>
              <a:rPr lang="en-US" dirty="0"/>
              <a:t>Strongly </a:t>
            </a:r>
            <a:r>
              <a:rPr lang="en-US" dirty="0" err="1"/>
              <a:t>Iban</a:t>
            </a:r>
            <a:r>
              <a:rPr lang="en-US" dirty="0"/>
              <a:t> speaking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4841038" y="4340912"/>
            <a:ext cx="2033973" cy="2518254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US" u="sng" dirty="0"/>
              <a:t>Orang </a:t>
            </a:r>
            <a:r>
              <a:rPr lang="en-US" u="sng" dirty="0" err="1"/>
              <a:t>Ulus</a:t>
            </a:r>
            <a:endParaRPr lang="en-US" u="sng" dirty="0"/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 err="1"/>
              <a:t>Kayan</a:t>
            </a:r>
            <a:r>
              <a:rPr lang="en-US" dirty="0"/>
              <a:t>, </a:t>
            </a:r>
            <a:r>
              <a:rPr lang="en-US" dirty="0" err="1"/>
              <a:t>Kenyah</a:t>
            </a:r>
            <a:r>
              <a:rPr lang="en-US" dirty="0"/>
              <a:t>, </a:t>
            </a:r>
            <a:r>
              <a:rPr lang="en-US" dirty="0" err="1"/>
              <a:t>Kelabit</a:t>
            </a:r>
            <a:r>
              <a:rPr lang="en-US" dirty="0"/>
              <a:t>, </a:t>
            </a:r>
            <a:r>
              <a:rPr lang="en-US" dirty="0" err="1"/>
              <a:t>Lunbawang</a:t>
            </a:r>
            <a:endParaRPr lang="en-US" dirty="0"/>
          </a:p>
          <a:p>
            <a:pPr>
              <a:lnSpc>
                <a:spcPct val="105000"/>
              </a:lnSpc>
            </a:pPr>
            <a:r>
              <a:rPr lang="en-US" dirty="0" err="1"/>
              <a:t>Miri</a:t>
            </a:r>
            <a:r>
              <a:rPr lang="en-US" dirty="0"/>
              <a:t> &amp; </a:t>
            </a:r>
            <a:r>
              <a:rPr lang="en-US" dirty="0" err="1"/>
              <a:t>Limbang</a:t>
            </a:r>
            <a:r>
              <a:rPr lang="en-US" dirty="0"/>
              <a:t> </a:t>
            </a:r>
          </a:p>
          <a:p>
            <a:pPr>
              <a:lnSpc>
                <a:spcPct val="105000"/>
              </a:lnSpc>
            </a:pPr>
            <a:r>
              <a:rPr lang="en-US" dirty="0"/>
              <a:t>Mostly farmers</a:t>
            </a:r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4"/>
          </p:nvPr>
        </p:nvSpPr>
        <p:spPr>
          <a:xfrm>
            <a:off x="484502" y="1239260"/>
            <a:ext cx="8380918" cy="2375364"/>
          </a:xfrm>
        </p:spPr>
        <p:txBody>
          <a:bodyPr/>
          <a:lstStyle/>
          <a:p>
            <a:r>
              <a:rPr lang="en-US" dirty="0"/>
              <a:t>Umbrella group of natives originating from Kalimantan</a:t>
            </a:r>
          </a:p>
          <a:p>
            <a:r>
              <a:rPr lang="en-US" dirty="0"/>
              <a:t>Formerly living in longhouses, now only </a:t>
            </a:r>
            <a:r>
              <a:rPr lang="en-US" dirty="0" err="1"/>
              <a:t>Ibans</a:t>
            </a:r>
            <a:r>
              <a:rPr lang="en-US" dirty="0"/>
              <a:t> </a:t>
            </a:r>
          </a:p>
          <a:p>
            <a:r>
              <a:rPr lang="en-US" dirty="0"/>
              <a:t>Largely farmers and hunters</a:t>
            </a:r>
          </a:p>
          <a:p>
            <a:r>
              <a:rPr lang="en-US" dirty="0"/>
              <a:t>Protective of own language but uses English &amp; Malay as lingua franca</a:t>
            </a:r>
          </a:p>
          <a:p>
            <a:r>
              <a:rPr lang="en-US" dirty="0"/>
              <a:t>Almost all Christians (mostly Catholics) and pagans, &lt;2% Muslims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5"/>
          </p:nvPr>
        </p:nvSpPr>
        <p:spPr>
          <a:xfrm>
            <a:off x="2651234" y="4368460"/>
            <a:ext cx="2052095" cy="2375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Bidayuh</a:t>
            </a:r>
            <a:endParaRPr lang="en-US" u="sng" dirty="0"/>
          </a:p>
          <a:p>
            <a:r>
              <a:rPr lang="en-US" dirty="0"/>
              <a:t>Land </a:t>
            </a:r>
            <a:r>
              <a:rPr lang="en-US" dirty="0" err="1"/>
              <a:t>Dayaks</a:t>
            </a:r>
            <a:endParaRPr lang="en-US" dirty="0"/>
          </a:p>
          <a:p>
            <a:r>
              <a:rPr lang="en-US" dirty="0"/>
              <a:t>Around Kuching</a:t>
            </a:r>
          </a:p>
          <a:p>
            <a:r>
              <a:rPr lang="en-US" dirty="0"/>
              <a:t>English &amp; Malay speaking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Dayaks</a:t>
            </a:r>
            <a:endParaRPr 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7004361" y="4340912"/>
            <a:ext cx="1922745" cy="23753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u="sng" dirty="0"/>
              <a:t>Other natives</a:t>
            </a:r>
          </a:p>
          <a:p>
            <a:r>
              <a:rPr lang="en-US" dirty="0" err="1"/>
              <a:t>Penans</a:t>
            </a:r>
            <a:endParaRPr lang="en-US" dirty="0"/>
          </a:p>
          <a:p>
            <a:pPr lvl="1"/>
            <a:r>
              <a:rPr lang="en-US" dirty="0"/>
              <a:t>Nomadic hunter-gatherers</a:t>
            </a:r>
          </a:p>
          <a:p>
            <a:r>
              <a:rPr lang="en-US" dirty="0" err="1"/>
              <a:t>Bisaya</a:t>
            </a:r>
            <a:endParaRPr lang="en-US" dirty="0"/>
          </a:p>
          <a:p>
            <a:pPr lvl="1"/>
            <a:r>
              <a:rPr lang="en-US" dirty="0" err="1"/>
              <a:t>Limbang</a:t>
            </a:r>
            <a:r>
              <a:rPr lang="en-US" dirty="0"/>
              <a:t> area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820" y="3007140"/>
            <a:ext cx="1380670" cy="13806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038" y="3007140"/>
            <a:ext cx="2033973" cy="1361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34" y="2999322"/>
            <a:ext cx="2052095" cy="1369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011" y="1072634"/>
            <a:ext cx="1990408" cy="1327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8" y="2998999"/>
            <a:ext cx="2061277" cy="13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build="p"/>
      <p:bldP spid="9" grpId="0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504016"/>
            <a:ext cx="3454102" cy="499002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Muslims</a:t>
            </a:r>
          </a:p>
          <a:p>
            <a:r>
              <a:rPr lang="en-US" dirty="0"/>
              <a:t>Malays</a:t>
            </a:r>
          </a:p>
          <a:p>
            <a:pPr lvl="1"/>
            <a:r>
              <a:rPr lang="en-US" dirty="0"/>
              <a:t>Descendants of Brunei Malays and </a:t>
            </a:r>
            <a:r>
              <a:rPr lang="en-US" dirty="0" err="1"/>
              <a:t>Bugis</a:t>
            </a:r>
            <a:endParaRPr lang="en-US" dirty="0"/>
          </a:p>
          <a:p>
            <a:pPr lvl="1"/>
            <a:r>
              <a:rPr lang="en-US" dirty="0"/>
              <a:t>Now largely government servants</a:t>
            </a:r>
          </a:p>
          <a:p>
            <a:pPr lvl="1"/>
            <a:r>
              <a:rPr lang="en-US" dirty="0"/>
              <a:t>Mostly around Kuching</a:t>
            </a:r>
          </a:p>
          <a:p>
            <a:pPr lvl="2"/>
            <a:r>
              <a:rPr lang="en-US" dirty="0"/>
              <a:t>And Kg </a:t>
            </a:r>
            <a:r>
              <a:rPr lang="en-US" dirty="0" err="1"/>
              <a:t>Melayu</a:t>
            </a:r>
            <a:r>
              <a:rPr lang="en-US" dirty="0"/>
              <a:t> in many small towns</a:t>
            </a:r>
          </a:p>
          <a:p>
            <a:r>
              <a:rPr lang="en-US" dirty="0" err="1"/>
              <a:t>Melanau</a:t>
            </a:r>
            <a:endParaRPr lang="en-US" dirty="0"/>
          </a:p>
          <a:p>
            <a:pPr lvl="1"/>
            <a:r>
              <a:rPr lang="en-US" dirty="0"/>
              <a:t>Originates from </a:t>
            </a:r>
            <a:r>
              <a:rPr lang="en-US" dirty="0" err="1"/>
              <a:t>Mukah</a:t>
            </a:r>
            <a:endParaRPr lang="en-US" dirty="0"/>
          </a:p>
          <a:p>
            <a:pPr lvl="1"/>
            <a:r>
              <a:rPr lang="en-US" dirty="0"/>
              <a:t>Now, largely integrated with Malay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785360" y="1230923"/>
            <a:ext cx="3186332" cy="5627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Non-natives</a:t>
            </a:r>
          </a:p>
          <a:p>
            <a:r>
              <a:rPr lang="en-US" dirty="0"/>
              <a:t>Chinese</a:t>
            </a:r>
          </a:p>
          <a:p>
            <a:pPr lvl="1"/>
            <a:r>
              <a:rPr lang="en-US" dirty="0"/>
              <a:t>Concentrated in cities</a:t>
            </a:r>
          </a:p>
          <a:p>
            <a:pPr lvl="1"/>
            <a:r>
              <a:rPr lang="en-US" dirty="0"/>
              <a:t>Moderate level of inter-marriage with natives</a:t>
            </a:r>
          </a:p>
          <a:p>
            <a:pPr lvl="2"/>
            <a:r>
              <a:rPr lang="en-US" dirty="0"/>
              <a:t>No Sino grouping like in Sabah</a:t>
            </a:r>
          </a:p>
          <a:p>
            <a:pPr lvl="1"/>
            <a:r>
              <a:rPr lang="en-US" dirty="0"/>
              <a:t>Mandarin is lingua franca</a:t>
            </a:r>
          </a:p>
          <a:p>
            <a:pPr lvl="2"/>
            <a:r>
              <a:rPr lang="en-US" dirty="0"/>
              <a:t>Kuching is mixed with </a:t>
            </a:r>
            <a:r>
              <a:rPr lang="en-US" dirty="0" err="1"/>
              <a:t>Hokkien</a:t>
            </a:r>
            <a:r>
              <a:rPr lang="en-US" dirty="0"/>
              <a:t> predominant</a:t>
            </a:r>
          </a:p>
          <a:p>
            <a:pPr lvl="2"/>
            <a:r>
              <a:rPr lang="en-US" dirty="0"/>
              <a:t>Foochow in </a:t>
            </a:r>
            <a:r>
              <a:rPr lang="en-US" dirty="0" err="1"/>
              <a:t>Sibu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Cantonese in </a:t>
            </a:r>
            <a:r>
              <a:rPr lang="en-US" dirty="0" err="1"/>
              <a:t>Sarikei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Hakka in rural areas, farmers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peoples of Sarawak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232" y="3252356"/>
            <a:ext cx="1351714" cy="1834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26" y="5513748"/>
            <a:ext cx="2010634" cy="1344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468" y="4121947"/>
            <a:ext cx="1703946" cy="11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Sarawak constituencies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14208"/>
            <a:ext cx="2679417" cy="4630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Marginal DAP</a:t>
            </a:r>
          </a:p>
          <a:p>
            <a:r>
              <a:rPr lang="en-US" dirty="0" err="1"/>
              <a:t>Kapit</a:t>
            </a:r>
            <a:endParaRPr lang="en-US" dirty="0"/>
          </a:p>
          <a:p>
            <a:r>
              <a:rPr lang="en-US" dirty="0"/>
              <a:t>Mas </a:t>
            </a:r>
            <a:r>
              <a:rPr lang="en-US" dirty="0" err="1"/>
              <a:t>Gading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Incumbent DAP</a:t>
            </a:r>
          </a:p>
          <a:p>
            <a:r>
              <a:rPr lang="en-US" dirty="0"/>
              <a:t>Kuching</a:t>
            </a:r>
          </a:p>
          <a:p>
            <a:r>
              <a:rPr lang="en-US" dirty="0" err="1"/>
              <a:t>Stampin</a:t>
            </a:r>
            <a:endParaRPr lang="en-US" dirty="0"/>
          </a:p>
          <a:p>
            <a:r>
              <a:rPr lang="en-US" dirty="0" err="1"/>
              <a:t>Sibu</a:t>
            </a:r>
            <a:endParaRPr lang="en-US" dirty="0"/>
          </a:p>
          <a:p>
            <a:r>
              <a:rPr lang="en-US" dirty="0" err="1"/>
              <a:t>Sarikei</a:t>
            </a:r>
            <a:endParaRPr lang="en-US" dirty="0"/>
          </a:p>
          <a:p>
            <a:r>
              <a:rPr lang="en-US" dirty="0" err="1"/>
              <a:t>Lanang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98" y="1914207"/>
            <a:ext cx="6235536" cy="471172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227326" y="3128776"/>
            <a:ext cx="909290" cy="2742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19675" y="2493818"/>
            <a:ext cx="3855742" cy="28304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30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What we will cover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sz="20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Objective of this exercise</a:t>
            </a:r>
            <a:endParaRPr lang="en-US" sz="2000" dirty="0">
              <a:effectLst/>
            </a:endParaRPr>
          </a:p>
          <a:p>
            <a:pPr rtl="0" eaLnBrk="1" latinLnBrk="0" hangingPunct="1"/>
            <a:r>
              <a:rPr lang="en-US" dirty="0"/>
              <a:t>Basic i</a:t>
            </a:r>
            <a:r>
              <a:rPr lang="en-US" sz="20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ntroduction to Sabah and Sarawak</a:t>
            </a:r>
          </a:p>
          <a:p>
            <a:pPr rtl="0" eaLnBrk="1" latinLnBrk="0" hangingPunct="1"/>
            <a:r>
              <a:rPr lang="en-US" dirty="0">
                <a:effectLst/>
              </a:rPr>
              <a:t>Being a PACA in Sabah and Sarawak</a:t>
            </a:r>
          </a:p>
          <a:p>
            <a:pPr rtl="0" eaLnBrk="1" latinLnBrk="0" hangingPunct="1"/>
            <a:r>
              <a:rPr lang="en-US" dirty="0"/>
              <a:t>Tips to d</a:t>
            </a:r>
            <a:r>
              <a:rPr lang="en-US" sz="20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ealing with </a:t>
            </a:r>
            <a:r>
              <a:rPr lang="en-US" sz="200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Sabahans</a:t>
            </a:r>
            <a:r>
              <a:rPr lang="en-US" sz="20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200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Sarawakians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20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Next step</a:t>
            </a:r>
            <a:r>
              <a:rPr lang="en-US" dirty="0"/>
              <a:t>s to serving to Sabah and Sarawak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14" y="4248465"/>
            <a:ext cx="3917462" cy="26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Barisan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(25/31)</a:t>
            </a:r>
          </a:p>
          <a:p>
            <a:r>
              <a:rPr lang="en-US" dirty="0"/>
              <a:t>PBBB (14/14) Muslim, </a:t>
            </a:r>
            <a:r>
              <a:rPr lang="en-US" dirty="0" err="1"/>
              <a:t>Dayak</a:t>
            </a:r>
            <a:r>
              <a:rPr lang="en-US" dirty="0"/>
              <a:t> </a:t>
            </a:r>
          </a:p>
          <a:p>
            <a:r>
              <a:rPr lang="en-US" dirty="0"/>
              <a:t>PRS (6/6) </a:t>
            </a:r>
            <a:r>
              <a:rPr lang="en-US" dirty="0" err="1"/>
              <a:t>Dayak</a:t>
            </a:r>
            <a:endParaRPr lang="en-US" dirty="0"/>
          </a:p>
          <a:p>
            <a:r>
              <a:rPr lang="en-US" dirty="0"/>
              <a:t>PDRS (4/4) </a:t>
            </a:r>
            <a:r>
              <a:rPr lang="en-US" dirty="0" err="1"/>
              <a:t>Dayak</a:t>
            </a:r>
            <a:endParaRPr lang="en-US" dirty="0"/>
          </a:p>
          <a:p>
            <a:r>
              <a:rPr lang="en-US" dirty="0"/>
              <a:t>SUPP (1/7) Chinese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Opposition</a:t>
            </a:r>
          </a:p>
          <a:p>
            <a:r>
              <a:rPr lang="en-US" dirty="0"/>
              <a:t>DAP (5/11) Chinese</a:t>
            </a:r>
          </a:p>
          <a:p>
            <a:r>
              <a:rPr lang="en-US" dirty="0"/>
              <a:t>PKR (1/15) </a:t>
            </a:r>
            <a:r>
              <a:rPr lang="en-US" dirty="0" err="1"/>
              <a:t>Dayak</a:t>
            </a:r>
            <a:r>
              <a:rPr lang="en-US" dirty="0"/>
              <a:t>, Chinese</a:t>
            </a:r>
          </a:p>
          <a:p>
            <a:r>
              <a:rPr lang="en-US" dirty="0"/>
              <a:t>PAS (0/5) Muslim</a:t>
            </a:r>
          </a:p>
          <a:p>
            <a:r>
              <a:rPr lang="en-US" dirty="0"/>
              <a:t>STAR (0/7) </a:t>
            </a:r>
            <a:r>
              <a:rPr lang="en-US" dirty="0" err="1"/>
              <a:t>Dayak</a:t>
            </a:r>
            <a:r>
              <a:rPr lang="en-US" dirty="0"/>
              <a:t>, Chinese</a:t>
            </a:r>
          </a:p>
          <a:p>
            <a:r>
              <a:rPr lang="en-US" dirty="0"/>
              <a:t>SWP (0/6) Chinese, </a:t>
            </a:r>
            <a:r>
              <a:rPr lang="en-US" dirty="0" err="1"/>
              <a:t>Dayak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parties in Sarawak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57563"/>
            <a:ext cx="2447626" cy="2147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9" y="3798222"/>
            <a:ext cx="908929" cy="559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98" y="3622241"/>
            <a:ext cx="745214" cy="735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612" y="3622241"/>
            <a:ext cx="745214" cy="745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466" y="5719577"/>
            <a:ext cx="678840" cy="678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994" y="4521189"/>
            <a:ext cx="711184" cy="1534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363" y="4521188"/>
            <a:ext cx="1052658" cy="77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9522" y="5290572"/>
            <a:ext cx="1104947" cy="76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1737" y="4507876"/>
            <a:ext cx="791713" cy="7917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4469" y="4507876"/>
            <a:ext cx="776582" cy="776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5426" y="5322319"/>
            <a:ext cx="729880" cy="7335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7522" y="5322321"/>
            <a:ext cx="733529" cy="7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Barisan</a:t>
            </a:r>
            <a:r>
              <a:rPr lang="en-US" dirty="0"/>
              <a:t> dominance</a:t>
            </a:r>
          </a:p>
          <a:p>
            <a:pPr lvl="1"/>
            <a:r>
              <a:rPr lang="en-US" dirty="0"/>
              <a:t>PBB sole Malay-</a:t>
            </a:r>
            <a:r>
              <a:rPr lang="en-US" dirty="0" err="1"/>
              <a:t>Melanau</a:t>
            </a:r>
            <a:r>
              <a:rPr lang="en-US" dirty="0"/>
              <a:t> party</a:t>
            </a:r>
          </a:p>
          <a:p>
            <a:pPr lvl="1"/>
            <a:r>
              <a:rPr lang="en-US" dirty="0"/>
              <a:t>2 </a:t>
            </a:r>
            <a:r>
              <a:rPr lang="en-US" dirty="0" err="1"/>
              <a:t>Dayak</a:t>
            </a:r>
            <a:r>
              <a:rPr lang="en-US" dirty="0"/>
              <a:t> parties </a:t>
            </a:r>
            <a:r>
              <a:rPr lang="mr-IN" dirty="0"/>
              <a:t>–</a:t>
            </a:r>
            <a:r>
              <a:rPr lang="en-US" dirty="0"/>
              <a:t> PRS, PDRS</a:t>
            </a:r>
          </a:p>
          <a:p>
            <a:pPr lvl="1"/>
            <a:r>
              <a:rPr lang="en-US" dirty="0"/>
              <a:t>2 Chinese parties </a:t>
            </a:r>
            <a:r>
              <a:rPr lang="mr-IN" dirty="0"/>
              <a:t>–</a:t>
            </a:r>
            <a:r>
              <a:rPr lang="en-US" dirty="0"/>
              <a:t> SUPP + UPP</a:t>
            </a:r>
          </a:p>
          <a:p>
            <a:r>
              <a:rPr lang="en-US" dirty="0"/>
              <a:t>High elections budget</a:t>
            </a:r>
          </a:p>
          <a:p>
            <a:pPr lvl="1"/>
            <a:r>
              <a:rPr lang="en-US" dirty="0"/>
              <a:t>Voter expectations of handouts &amp; development budgets</a:t>
            </a:r>
          </a:p>
          <a:p>
            <a:r>
              <a:rPr lang="en-US" dirty="0"/>
              <a:t>Strong on local autonomy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Opposition challenges</a:t>
            </a:r>
          </a:p>
          <a:p>
            <a:r>
              <a:rPr lang="en-US" dirty="0"/>
              <a:t>Strong in Chinese areas</a:t>
            </a:r>
          </a:p>
          <a:p>
            <a:r>
              <a:rPr lang="en-US" dirty="0" err="1"/>
              <a:t>Dayak</a:t>
            </a:r>
            <a:r>
              <a:rPr lang="en-US" dirty="0"/>
              <a:t> areas lacking in resources and machinery</a:t>
            </a:r>
          </a:p>
          <a:p>
            <a:pPr lvl="1"/>
            <a:r>
              <a:rPr lang="en-US" dirty="0"/>
              <a:t>Volunteers need to be paid</a:t>
            </a:r>
          </a:p>
          <a:p>
            <a:pPr lvl="1"/>
            <a:r>
              <a:rPr lang="en-US" dirty="0"/>
              <a:t>Trained personnel and processes not in place</a:t>
            </a:r>
          </a:p>
          <a:p>
            <a:r>
              <a:rPr lang="en-US" dirty="0"/>
              <a:t>Rural people not used to opposition politicians</a:t>
            </a:r>
          </a:p>
          <a:p>
            <a:pPr lvl="1"/>
            <a:r>
              <a:rPr lang="en-US" dirty="0"/>
              <a:t>Especially those with a permanent office in town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culture in Sarawak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52" y="4618295"/>
            <a:ext cx="2816370" cy="1875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504" y="5370918"/>
            <a:ext cx="1986886" cy="148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57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a PACA in Borneo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Marginal constituencies</a:t>
            </a:r>
          </a:p>
          <a:p>
            <a:r>
              <a:rPr lang="en-US" dirty="0"/>
              <a:t>PACA process for Sabah and Sarawak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6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The marginal constituencies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Chinese being largely pro-DAP and Malay/Muslims being largely pro-BN, the battleground is over native constituencies</a:t>
            </a:r>
          </a:p>
          <a:p>
            <a:r>
              <a:rPr lang="en-US" dirty="0"/>
              <a:t>Most targeted native constituencies have following features</a:t>
            </a:r>
          </a:p>
          <a:p>
            <a:pPr lvl="1"/>
            <a:r>
              <a:rPr lang="en-US" dirty="0"/>
              <a:t>Identified KDM or </a:t>
            </a:r>
            <a:r>
              <a:rPr lang="en-US" dirty="0" err="1"/>
              <a:t>Dayak</a:t>
            </a:r>
            <a:r>
              <a:rPr lang="en-US" dirty="0"/>
              <a:t> candidate</a:t>
            </a:r>
          </a:p>
          <a:p>
            <a:pPr lvl="2"/>
            <a:r>
              <a:rPr lang="en-US" dirty="0"/>
              <a:t>Some may have only started working recently</a:t>
            </a:r>
          </a:p>
          <a:p>
            <a:pPr lvl="2"/>
            <a:r>
              <a:rPr lang="en-US" dirty="0"/>
              <a:t>May not have established election machinery</a:t>
            </a:r>
          </a:p>
          <a:p>
            <a:pPr lvl="1"/>
            <a:r>
              <a:rPr lang="en-US" dirty="0"/>
              <a:t>Rural or semi-rural; Usually one main town</a:t>
            </a:r>
          </a:p>
          <a:p>
            <a:pPr lvl="2"/>
            <a:r>
              <a:rPr lang="en-US" dirty="0"/>
              <a:t>Difficulties in transportation; River boats or 4-wheel drive into interior</a:t>
            </a:r>
          </a:p>
          <a:p>
            <a:pPr lvl="1"/>
            <a:r>
              <a:rPr lang="en-US" dirty="0"/>
              <a:t>Traditionally BN incumbents</a:t>
            </a:r>
          </a:p>
          <a:p>
            <a:pPr lvl="2"/>
            <a:r>
              <a:rPr lang="en-US" dirty="0"/>
              <a:t>Electorate may be politically apathetic or disinclined to support opposition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026" y="5310358"/>
            <a:ext cx="2702147" cy="1580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70" y="5171683"/>
            <a:ext cx="1609856" cy="15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9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Rural </a:t>
            </a:r>
            <a:r>
              <a:rPr lang="en-US" dirty="0" err="1"/>
              <a:t>salurans</a:t>
            </a:r>
            <a:r>
              <a:rPr lang="en-US" dirty="0"/>
              <a:t> in Sabah &amp; Sarawak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semi-urban constituencies are </a:t>
            </a:r>
            <a:r>
              <a:rPr lang="en-US" dirty="0" err="1"/>
              <a:t>organisationally</a:t>
            </a:r>
            <a:r>
              <a:rPr lang="en-US" dirty="0"/>
              <a:t> </a:t>
            </a:r>
            <a:r>
              <a:rPr lang="en-US" dirty="0" err="1"/>
              <a:t>recognisably</a:t>
            </a:r>
            <a:r>
              <a:rPr lang="en-US" dirty="0"/>
              <a:t> similar to </a:t>
            </a:r>
            <a:r>
              <a:rPr lang="en-US" dirty="0" err="1"/>
              <a:t>Semenanjung</a:t>
            </a:r>
            <a:endParaRPr lang="en-US" dirty="0"/>
          </a:p>
          <a:p>
            <a:r>
              <a:rPr lang="en-US" dirty="0"/>
              <a:t>Rural constituencies are largely single-</a:t>
            </a:r>
            <a:r>
              <a:rPr lang="en-US" dirty="0" err="1"/>
              <a:t>saluran</a:t>
            </a:r>
            <a:endParaRPr lang="en-US" dirty="0"/>
          </a:p>
          <a:p>
            <a:pPr lvl="1"/>
            <a:r>
              <a:rPr lang="en-US" dirty="0"/>
              <a:t>Constituencies tend to have a town with a multi-</a:t>
            </a:r>
            <a:r>
              <a:rPr lang="en-US" dirty="0" err="1"/>
              <a:t>saluran</a:t>
            </a:r>
            <a:r>
              <a:rPr lang="en-US" dirty="0"/>
              <a:t> station and single-</a:t>
            </a:r>
            <a:r>
              <a:rPr lang="en-US" dirty="0" err="1"/>
              <a:t>saluran</a:t>
            </a:r>
            <a:r>
              <a:rPr lang="en-US" dirty="0"/>
              <a:t> stations elsewhere</a:t>
            </a:r>
          </a:p>
          <a:p>
            <a:pPr lvl="1"/>
            <a:r>
              <a:rPr lang="en-US" dirty="0"/>
              <a:t>Stations are </a:t>
            </a:r>
            <a:r>
              <a:rPr lang="en-US" dirty="0" err="1"/>
              <a:t>organised</a:t>
            </a:r>
            <a:r>
              <a:rPr lang="en-US" dirty="0"/>
              <a:t> into districts</a:t>
            </a:r>
          </a:p>
          <a:p>
            <a:pPr lvl="2"/>
            <a:r>
              <a:rPr lang="en-US" dirty="0"/>
              <a:t>Considering local recruitment by districts</a:t>
            </a:r>
          </a:p>
          <a:p>
            <a:pPr lvl="1"/>
            <a:r>
              <a:rPr lang="en-US" dirty="0"/>
              <a:t>Single </a:t>
            </a:r>
            <a:r>
              <a:rPr lang="en-US" dirty="0" err="1"/>
              <a:t>saluran</a:t>
            </a:r>
            <a:r>
              <a:rPr lang="en-US" dirty="0"/>
              <a:t> stations normally have several villages or longhouses</a:t>
            </a:r>
          </a:p>
          <a:p>
            <a:pPr lvl="2"/>
            <a:r>
              <a:rPr lang="en-US" dirty="0"/>
              <a:t>Longhouses tend to be largely pro-BN or otherwise</a:t>
            </a:r>
          </a:p>
          <a:p>
            <a:pPr lvl="2"/>
            <a:r>
              <a:rPr lang="en-US" dirty="0"/>
              <a:t>Longhouses normally politically led/</a:t>
            </a:r>
            <a:r>
              <a:rPr lang="en-US" dirty="0" err="1"/>
              <a:t>infuenced</a:t>
            </a:r>
            <a:r>
              <a:rPr lang="en-US" dirty="0"/>
              <a:t> by </a:t>
            </a:r>
            <a:r>
              <a:rPr lang="en-US" dirty="0" err="1"/>
              <a:t>tuai</a:t>
            </a:r>
            <a:r>
              <a:rPr lang="en-US" dirty="0"/>
              <a:t> </a:t>
            </a:r>
            <a:r>
              <a:rPr lang="en-US" dirty="0" err="1"/>
              <a:t>rumah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78" y="5096542"/>
            <a:ext cx="2646998" cy="17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AD22A-9D0A-5F48-BCBA-C9E5F3BC1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79" y="5118716"/>
            <a:ext cx="2646737" cy="17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9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3772"/>
            <a:ext cx="2959100" cy="2743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Urban areas</a:t>
            </a:r>
          </a:p>
          <a:p>
            <a:r>
              <a:rPr lang="en-US" dirty="0"/>
              <a:t>Several Polling Streams in one Polling Centre, one location</a:t>
            </a:r>
          </a:p>
          <a:p>
            <a:pPr lvl="1"/>
            <a:r>
              <a:rPr lang="en-US" dirty="0"/>
              <a:t>Normally a school</a:t>
            </a:r>
          </a:p>
          <a:p>
            <a:r>
              <a:rPr lang="en-US" dirty="0"/>
              <a:t>Much easier to manage</a:t>
            </a:r>
          </a:p>
          <a:p>
            <a:pPr lvl="1"/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only in some places in Sabah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Rural areas</a:t>
            </a:r>
          </a:p>
          <a:p>
            <a:r>
              <a:rPr lang="en-US" dirty="0"/>
              <a:t>Several Polling </a:t>
            </a:r>
            <a:r>
              <a:rPr lang="en-US" dirty="0" err="1"/>
              <a:t>Centres</a:t>
            </a:r>
            <a:r>
              <a:rPr lang="en-US" dirty="0"/>
              <a:t>, each single Polling Stream</a:t>
            </a:r>
          </a:p>
          <a:p>
            <a:r>
              <a:rPr lang="en-US" dirty="0"/>
              <a:t>Normally will cover entire Polling District</a:t>
            </a:r>
          </a:p>
          <a:p>
            <a:r>
              <a:rPr lang="en-US" dirty="0"/>
              <a:t>Task more complicated</a:t>
            </a:r>
          </a:p>
          <a:p>
            <a:pPr lvl="1"/>
            <a:r>
              <a:rPr lang="en-US" dirty="0"/>
              <a:t>Managing several locations at same time</a:t>
            </a:r>
          </a:p>
          <a:p>
            <a:pPr lvl="1"/>
            <a:r>
              <a:rPr lang="en-US" dirty="0"/>
              <a:t>Each </a:t>
            </a:r>
            <a:r>
              <a:rPr lang="en-US" dirty="0" err="1"/>
              <a:t>saluran</a:t>
            </a:r>
            <a:r>
              <a:rPr lang="en-US" dirty="0"/>
              <a:t> is on its own</a:t>
            </a:r>
          </a:p>
          <a:p>
            <a:pPr lvl="2"/>
            <a:r>
              <a:rPr lang="en-US" dirty="0"/>
              <a:t>Likely senior PACA paired with a junior one</a:t>
            </a:r>
          </a:p>
          <a:p>
            <a:pPr lvl="1"/>
            <a:r>
              <a:rPr lang="en-US" dirty="0"/>
              <a:t>Communication may be problematic if poor coverage</a:t>
            </a:r>
          </a:p>
          <a:p>
            <a:pPr lvl="1"/>
            <a:r>
              <a:rPr lang="en-US" dirty="0"/>
              <a:t>May require 4WD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 3.1 (21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 Coordinators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Station Masters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837CCB-E28C-F641-911B-E652FA583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257" y="4662513"/>
            <a:ext cx="2130809" cy="15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90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PACA process – reduced polling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several villages/longhouses in the same </a:t>
            </a:r>
            <a:r>
              <a:rPr lang="en-US" dirty="0" err="1"/>
              <a:t>saluran</a:t>
            </a:r>
            <a:r>
              <a:rPr lang="en-US" dirty="0"/>
              <a:t> are close by, voters are expected to travel to one </a:t>
            </a:r>
            <a:r>
              <a:rPr lang="en-US" dirty="0" err="1"/>
              <a:t>centre</a:t>
            </a:r>
            <a:r>
              <a:rPr lang="en-US" dirty="0"/>
              <a:t> for voting</a:t>
            </a:r>
          </a:p>
          <a:p>
            <a:r>
              <a:rPr lang="en-US" dirty="0"/>
              <a:t>BN normally transport voters from the other villages/longhouses to the one </a:t>
            </a:r>
            <a:r>
              <a:rPr lang="en-US" dirty="0" err="1"/>
              <a:t>centre</a:t>
            </a:r>
            <a:r>
              <a:rPr lang="en-US" dirty="0"/>
              <a:t> for voting</a:t>
            </a:r>
          </a:p>
          <a:p>
            <a:r>
              <a:rPr lang="en-US" dirty="0"/>
              <a:t>As a result, voting is over once the last village/longhouse group leaves the </a:t>
            </a:r>
            <a:r>
              <a:rPr lang="en-US" dirty="0" err="1"/>
              <a:t>centre</a:t>
            </a:r>
            <a:r>
              <a:rPr lang="en-US" dirty="0"/>
              <a:t>.  Voting hours then closes and the ballot box is transported to tallying </a:t>
            </a:r>
            <a:r>
              <a:rPr lang="en-US" dirty="0" err="1"/>
              <a:t>centre</a:t>
            </a:r>
            <a:r>
              <a:rPr lang="en-US" dirty="0"/>
              <a:t>: by helicopter if remote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PACA Process</a:t>
            </a:r>
            <a:endParaRPr lang="en-US" dirty="0"/>
          </a:p>
          <a:p>
            <a:r>
              <a:rPr lang="en-US" dirty="0"/>
              <a:t>EA to confirm with RO, voting </a:t>
            </a:r>
            <a:r>
              <a:rPr lang="en-US" dirty="0" err="1"/>
              <a:t>centres</a:t>
            </a:r>
            <a:r>
              <a:rPr lang="en-US" dirty="0"/>
              <a:t> with reduced voting hours</a:t>
            </a:r>
          </a:p>
          <a:p>
            <a:r>
              <a:rPr lang="en-US" dirty="0"/>
              <a:t>Possible to delay counting until 5pm?</a:t>
            </a:r>
          </a:p>
          <a:p>
            <a:pPr lvl="1"/>
            <a:r>
              <a:rPr lang="en-US" dirty="0"/>
              <a:t>If yes, to guard the ballot box until then</a:t>
            </a:r>
          </a:p>
          <a:p>
            <a:pPr lvl="1"/>
            <a:r>
              <a:rPr lang="en-US" dirty="0"/>
              <a:t>If no, to try delay announcements until after 5pm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12" y="5033536"/>
            <a:ext cx="2423788" cy="1611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95" y="3936135"/>
            <a:ext cx="997583" cy="204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487" y="4188138"/>
            <a:ext cx="997583" cy="204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695" y="4430100"/>
            <a:ext cx="997583" cy="204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471" y="4053818"/>
            <a:ext cx="446494" cy="708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05" y="4467722"/>
            <a:ext cx="370478" cy="277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477" y="4219889"/>
            <a:ext cx="363816" cy="1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1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rved Left Arrow 8"/>
          <p:cNvSpPr/>
          <p:nvPr/>
        </p:nvSpPr>
        <p:spPr>
          <a:xfrm rot="14314270">
            <a:off x="6500624" y="3773744"/>
            <a:ext cx="1189964" cy="1908486"/>
          </a:xfrm>
          <a:prstGeom prst="curvedLeftArrow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198" y="5669785"/>
            <a:ext cx="845714" cy="1239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286" y="4084966"/>
            <a:ext cx="845714" cy="1239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PACA process – KTM for more than one </a:t>
            </a:r>
            <a:r>
              <a:rPr lang="en-US" dirty="0" err="1"/>
              <a:t>centre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KTM may have responsibility for more than one polling </a:t>
            </a:r>
            <a:r>
              <a:rPr lang="en-US" dirty="0" err="1"/>
              <a:t>centre</a:t>
            </a:r>
            <a:r>
              <a:rPr lang="en-US" dirty="0"/>
              <a:t> </a:t>
            </a:r>
          </a:p>
          <a:p>
            <a:r>
              <a:rPr lang="en-US" dirty="0"/>
              <a:t>SPR Regulations provide for only one ballot box</a:t>
            </a:r>
          </a:p>
          <a:p>
            <a:pPr lvl="1"/>
            <a:r>
              <a:rPr lang="en-US" dirty="0"/>
              <a:t>Each voting </a:t>
            </a:r>
            <a:r>
              <a:rPr lang="en-US" dirty="0" err="1"/>
              <a:t>centre</a:t>
            </a:r>
            <a:r>
              <a:rPr lang="en-US" dirty="0"/>
              <a:t> will have its allocated ballot book and thus the From 13.  The ballot box is sealed up as usual and will be opened at the new place &amp; packets will be merged.  New Form 13 issued &amp; signed after merging (</a:t>
            </a:r>
            <a:r>
              <a:rPr lang="en-US" dirty="0" err="1"/>
              <a:t>Reg</a:t>
            </a:r>
            <a:r>
              <a:rPr lang="en-US" dirty="0"/>
              <a:t> 24(3)).  </a:t>
            </a:r>
            <a:r>
              <a:rPr lang="en-US" b="1" dirty="0"/>
              <a:t>This means ballot box moves, is opened before end of polling and Form 13 can get superseded.</a:t>
            </a:r>
            <a:endParaRPr lang="en-US" dirty="0"/>
          </a:p>
          <a:p>
            <a:pPr lvl="1"/>
            <a:r>
              <a:rPr lang="en-US" dirty="0"/>
              <a:t>SPR to give notice where counting takes place in location different from where polling takes place.  (</a:t>
            </a:r>
            <a:r>
              <a:rPr lang="en-US" dirty="0" err="1"/>
              <a:t>Reg</a:t>
            </a:r>
            <a:r>
              <a:rPr lang="en-US" dirty="0"/>
              <a:t> 23A (2)(3))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PACA process</a:t>
            </a:r>
          </a:p>
          <a:p>
            <a:pPr>
              <a:spcBef>
                <a:spcPts val="600"/>
              </a:spcBef>
            </a:pPr>
            <a:r>
              <a:rPr lang="en-US" dirty="0"/>
              <a:t>EA to confirm with RO which polling </a:t>
            </a:r>
            <a:r>
              <a:rPr lang="en-US" dirty="0" err="1"/>
              <a:t>centre</a:t>
            </a:r>
            <a:r>
              <a:rPr lang="en-US" dirty="0"/>
              <a:t> will share KTM &amp; polling hours at each </a:t>
            </a:r>
            <a:r>
              <a:rPr lang="en-US" dirty="0" err="1"/>
              <a:t>centre</a:t>
            </a:r>
            <a:endParaRPr lang="en-US" dirty="0"/>
          </a:p>
          <a:p>
            <a:r>
              <a:rPr lang="en-US" dirty="0"/>
              <a:t>PACA to </a:t>
            </a:r>
            <a:r>
              <a:rPr lang="en-US" dirty="0" err="1"/>
              <a:t>organise</a:t>
            </a:r>
            <a:r>
              <a:rPr lang="en-US" dirty="0"/>
              <a:t> to accompany ballot box but in own vehicle/boat, cannot be in same vehicle/boat as ballot box.  If helicopter?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advice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63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43720" y="1504016"/>
            <a:ext cx="5614306" cy="5353984"/>
          </a:xfrm>
        </p:spPr>
        <p:txBody>
          <a:bodyPr>
            <a:normAutofit/>
          </a:bodyPr>
          <a:lstStyle/>
          <a:p>
            <a:r>
              <a:rPr lang="en-US" dirty="0" err="1"/>
              <a:t>Sabahans</a:t>
            </a:r>
            <a:r>
              <a:rPr lang="en-US" dirty="0"/>
              <a:t> and </a:t>
            </a:r>
            <a:r>
              <a:rPr lang="en-US" dirty="0" err="1"/>
              <a:t>Sarawakians</a:t>
            </a:r>
            <a:r>
              <a:rPr lang="en-US" dirty="0"/>
              <a:t> jealously guard their autonomy</a:t>
            </a:r>
          </a:p>
          <a:p>
            <a:pPr lvl="1"/>
            <a:r>
              <a:rPr lang="en-US" dirty="0"/>
              <a:t>Many </a:t>
            </a:r>
            <a:r>
              <a:rPr lang="en-US" dirty="0" err="1"/>
              <a:t>Sabahans</a:t>
            </a:r>
            <a:r>
              <a:rPr lang="en-US" dirty="0"/>
              <a:t> </a:t>
            </a:r>
            <a:r>
              <a:rPr lang="en-US" dirty="0" err="1"/>
              <a:t>esp</a:t>
            </a:r>
            <a:r>
              <a:rPr lang="en-US" dirty="0"/>
              <a:t> KDM resents loss of autonomy which Sarawak retains</a:t>
            </a:r>
          </a:p>
          <a:p>
            <a:pPr lvl="1"/>
            <a:r>
              <a:rPr lang="en-US" dirty="0" err="1"/>
              <a:t>Batu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issue</a:t>
            </a:r>
          </a:p>
          <a:p>
            <a:r>
              <a:rPr lang="en-US" dirty="0"/>
              <a:t>As far as they are concerned, Sabah and Sarawak are two out of four regions that formed Malaysia </a:t>
            </a:r>
          </a:p>
          <a:p>
            <a:pPr lvl="1"/>
            <a:r>
              <a:rPr lang="en-US" dirty="0"/>
              <a:t>So, equal status to Malaya </a:t>
            </a:r>
            <a:r>
              <a:rPr lang="mr-IN" dirty="0"/>
              <a:t>–</a:t>
            </a:r>
            <a:r>
              <a:rPr lang="en-US" dirty="0"/>
              <a:t> they did not “join” Malaysia</a:t>
            </a:r>
          </a:p>
          <a:p>
            <a:pPr lvl="1"/>
            <a:r>
              <a:rPr lang="en-US" dirty="0"/>
              <a:t>They are not two out of 13 states</a:t>
            </a:r>
          </a:p>
          <a:p>
            <a:r>
              <a:rPr lang="en-US" dirty="0"/>
              <a:t>SSKM (‘Sabah Sarawak </a:t>
            </a:r>
            <a:r>
              <a:rPr lang="en-US" dirty="0" err="1"/>
              <a:t>Keluar</a:t>
            </a:r>
            <a:r>
              <a:rPr lang="en-US" dirty="0"/>
              <a:t> Malaysia’) widely supported in Sabah</a:t>
            </a:r>
          </a:p>
          <a:p>
            <a:r>
              <a:rPr lang="en-US" dirty="0" err="1"/>
              <a:t>Sarawakians</a:t>
            </a:r>
            <a:r>
              <a:rPr lang="en-US" dirty="0"/>
              <a:t> tend to support S4S (‘Sarawak for </a:t>
            </a:r>
            <a:r>
              <a:rPr lang="en-US" dirty="0" err="1"/>
              <a:t>Sarawakians</a:t>
            </a:r>
            <a:r>
              <a:rPr lang="en-US" dirty="0"/>
              <a:t>’)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Secessionists or autonomy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2" y="4482755"/>
            <a:ext cx="1956371" cy="1109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47" y="2629191"/>
            <a:ext cx="2736769" cy="1558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36" y="5477222"/>
            <a:ext cx="2145684" cy="122184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147" y="1276923"/>
            <a:ext cx="3072513" cy="1367201"/>
            <a:chOff x="-312280" y="2171700"/>
            <a:chExt cx="6494192" cy="2286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3720" y="2171700"/>
              <a:ext cx="2938192" cy="22610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12280" y="2171700"/>
              <a:ext cx="35560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0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pPr lvl="0" rtl="0" eaLnBrk="1" latinLnBrk="0" hangingPunct="1"/>
            <a:r>
              <a:rPr lang="en-US" sz="36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Objective of this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ClrTx/>
              <a:buSzTx/>
              <a:buFontTx/>
              <a:buNone/>
            </a:pPr>
            <a:r>
              <a:rPr lang="en-US" u="sng" dirty="0"/>
              <a:t>Primary</a:t>
            </a:r>
            <a:endParaRPr lang="en-US" dirty="0"/>
          </a:p>
          <a:p>
            <a:r>
              <a:rPr lang="en-US" dirty="0"/>
              <a:t>To ensure sufficiency of PACAs in the more marginal constituencies</a:t>
            </a:r>
          </a:p>
          <a:p>
            <a:endParaRPr lang="en-US" dirty="0"/>
          </a:p>
          <a:p>
            <a:pPr marL="45720" indent="0">
              <a:buClrTx/>
              <a:buSzTx/>
              <a:buFontTx/>
              <a:buNone/>
            </a:pPr>
            <a:r>
              <a:rPr lang="en-US" u="sng" dirty="0"/>
              <a:t>Secondary </a:t>
            </a:r>
            <a:endParaRPr lang="en-US" dirty="0"/>
          </a:p>
          <a:p>
            <a:r>
              <a:rPr lang="en-US" dirty="0"/>
              <a:t>To ensure consistent PACA process, methodology, kit and support</a:t>
            </a:r>
          </a:p>
          <a:p>
            <a:r>
              <a:rPr lang="en-US" dirty="0"/>
              <a:t>Relieve</a:t>
            </a:r>
            <a:r>
              <a:rPr lang="en-US" baseline="0" dirty="0"/>
              <a:t> party leadership of any worries regarding PACA </a:t>
            </a:r>
            <a:r>
              <a:rPr lang="en-US" baseline="0" dirty="0" err="1"/>
              <a:t>organisation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4508500"/>
            <a:ext cx="37465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56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26630"/>
            <a:ext cx="4072666" cy="473137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err="1"/>
              <a:t>Sabahans</a:t>
            </a:r>
            <a:r>
              <a:rPr lang="en-US" b="1" dirty="0"/>
              <a:t> &amp; </a:t>
            </a:r>
            <a:r>
              <a:rPr lang="en-US" b="1" dirty="0" err="1"/>
              <a:t>Sarawakians</a:t>
            </a:r>
            <a:r>
              <a:rPr lang="en-US" b="1" dirty="0"/>
              <a:t> </a:t>
            </a:r>
            <a:r>
              <a:rPr lang="en-US" dirty="0"/>
              <a:t>normally 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dirty="0"/>
              <a:t>are not aggressive or confrontational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They have their ways to say “no” or anything negative!!</a:t>
            </a:r>
          </a:p>
          <a:p>
            <a:pPr>
              <a:lnSpc>
                <a:spcPct val="90000"/>
              </a:lnSpc>
            </a:pPr>
            <a:r>
              <a:rPr lang="en-US" dirty="0"/>
              <a:t>are more laid-back and less </a:t>
            </a:r>
            <a:r>
              <a:rPr lang="en-US" dirty="0" err="1"/>
              <a:t>organised</a:t>
            </a:r>
            <a:r>
              <a:rPr lang="en-US" dirty="0"/>
              <a:t> than West Malaysians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Don’t be surprised to be missing something!!</a:t>
            </a:r>
          </a:p>
          <a:p>
            <a:pPr>
              <a:lnSpc>
                <a:spcPct val="90000"/>
              </a:lnSpc>
            </a:pPr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refer to selves as East Malaysians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You are the Orang </a:t>
            </a:r>
            <a:r>
              <a:rPr lang="en-US" dirty="0" err="1"/>
              <a:t>Semenanjung</a:t>
            </a:r>
            <a:r>
              <a:rPr lang="en-US" dirty="0"/>
              <a:t> or </a:t>
            </a:r>
            <a:r>
              <a:rPr lang="zh-CN" altLang="en-US" dirty="0"/>
              <a:t>西马人</a:t>
            </a:r>
            <a:endParaRPr lang="en-US" altLang="zh-CN" dirty="0"/>
          </a:p>
          <a:p>
            <a:pPr lvl="1">
              <a:lnSpc>
                <a:spcPct val="90000"/>
              </a:lnSpc>
            </a:pPr>
            <a:r>
              <a:rPr lang="en-US" dirty="0"/>
              <a:t>If they refer to you as Orang Malaya, beware!!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85360" y="2126630"/>
            <a:ext cx="4072666" cy="47313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Treat </a:t>
            </a:r>
            <a:r>
              <a:rPr lang="en-US" dirty="0" err="1"/>
              <a:t>Sabahans</a:t>
            </a:r>
            <a:r>
              <a:rPr lang="en-US" dirty="0"/>
              <a:t> &amp; </a:t>
            </a:r>
            <a:r>
              <a:rPr lang="en-US" dirty="0" err="1"/>
              <a:t>Sarawakians</a:t>
            </a:r>
            <a:r>
              <a:rPr lang="en-US" dirty="0"/>
              <a:t> with respect</a:t>
            </a:r>
          </a:p>
          <a:p>
            <a:pPr lvl="1"/>
            <a:r>
              <a:rPr lang="en-US" dirty="0"/>
              <a:t>Sarawak is the only state with English as official language &amp; no official religion</a:t>
            </a:r>
          </a:p>
          <a:p>
            <a:r>
              <a:rPr lang="en-US" dirty="0" err="1"/>
              <a:t>Sabahans</a:t>
            </a:r>
            <a:r>
              <a:rPr lang="en-US" dirty="0"/>
              <a:t> &amp; </a:t>
            </a:r>
            <a:r>
              <a:rPr lang="en-US" dirty="0" err="1"/>
              <a:t>Sarawakians</a:t>
            </a:r>
            <a:r>
              <a:rPr lang="en-US" dirty="0"/>
              <a:t> must be the front, </a:t>
            </a:r>
            <a:r>
              <a:rPr lang="en-US" dirty="0" err="1"/>
              <a:t>Semenanjung</a:t>
            </a:r>
            <a:r>
              <a:rPr lang="en-US" dirty="0"/>
              <a:t> people can only be in support from back</a:t>
            </a:r>
          </a:p>
          <a:p>
            <a:r>
              <a:rPr lang="en-US" dirty="0"/>
              <a:t>Christians may have commonality with </a:t>
            </a:r>
            <a:r>
              <a:rPr lang="en-US" dirty="0" err="1"/>
              <a:t>Dayaks</a:t>
            </a:r>
            <a:r>
              <a:rPr lang="en-US" dirty="0"/>
              <a:t> and KDMs</a:t>
            </a:r>
          </a:p>
          <a:p>
            <a:pPr lvl="1"/>
            <a:r>
              <a:rPr lang="en-US" dirty="0"/>
              <a:t>KDM Christians have high fear of </a:t>
            </a:r>
            <a:r>
              <a:rPr lang="en-US" dirty="0" err="1"/>
              <a:t>Islamisation</a:t>
            </a:r>
            <a:endParaRPr lang="en-US" dirty="0"/>
          </a:p>
          <a:p>
            <a:r>
              <a:rPr lang="en-US" dirty="0" err="1"/>
              <a:t>Ibans</a:t>
            </a:r>
            <a:r>
              <a:rPr lang="en-US" dirty="0"/>
              <a:t> in interior may prefer use of </a:t>
            </a:r>
            <a:r>
              <a:rPr lang="en-US" dirty="0" err="1"/>
              <a:t>Iban</a:t>
            </a:r>
            <a:r>
              <a:rPr lang="en-US" dirty="0"/>
              <a:t> instead of Malay</a:t>
            </a:r>
          </a:p>
          <a:p>
            <a:pPr lvl="1"/>
            <a:r>
              <a:rPr lang="en-US" dirty="0"/>
              <a:t>Insist on use of Malay for all official communications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the people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57198" y="887370"/>
            <a:ext cx="1862275" cy="1239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30885" y="894731"/>
            <a:ext cx="1654475" cy="1239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460778" y="894731"/>
            <a:ext cx="1644648" cy="12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2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10" y="2264375"/>
            <a:ext cx="1762306" cy="1172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Constituencies supported from PJ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016"/>
            <a:ext cx="5204010" cy="504046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Sabah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Keningau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Dusun</a:t>
            </a:r>
            <a:r>
              <a:rPr lang="en-US" dirty="0"/>
              <a:t>, small town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Pensiangan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Murut</a:t>
            </a:r>
            <a:r>
              <a:rPr lang="en-US" dirty="0"/>
              <a:t>, very rural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Tenom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Murut</a:t>
            </a:r>
            <a:r>
              <a:rPr lang="en-US" dirty="0"/>
              <a:t>, very small town with large rural interior</a:t>
            </a:r>
          </a:p>
          <a:p>
            <a:pPr marL="0" indent="0">
              <a:buNone/>
            </a:pPr>
            <a:r>
              <a:rPr lang="en-US" u="sng" dirty="0"/>
              <a:t>Sarawak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 </a:t>
            </a:r>
            <a:r>
              <a:rPr lang="en-US" dirty="0" err="1"/>
              <a:t>Gading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Bidayuh</a:t>
            </a:r>
            <a:r>
              <a:rPr lang="en-US" dirty="0"/>
              <a:t>, very small town (</a:t>
            </a:r>
            <a:r>
              <a:rPr lang="en-US" dirty="0" err="1"/>
              <a:t>Bau</a:t>
            </a:r>
            <a:r>
              <a:rPr lang="en-US" dirty="0"/>
              <a:t>) rural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Kapit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Iban</a:t>
            </a:r>
            <a:r>
              <a:rPr lang="en-US" dirty="0"/>
              <a:t>, very small town, 3 hours boat from </a:t>
            </a:r>
            <a:r>
              <a:rPr lang="en-US" dirty="0" err="1"/>
              <a:t>Sibu</a:t>
            </a:r>
            <a:r>
              <a:rPr lang="en-US" dirty="0"/>
              <a:t>, very rural requiring much river transport</a:t>
            </a:r>
          </a:p>
          <a:p>
            <a:pPr marL="0" indent="0">
              <a:buNone/>
            </a:pPr>
            <a:r>
              <a:rPr lang="en-US" u="sng" dirty="0" err="1"/>
              <a:t>Semenanjung</a:t>
            </a:r>
            <a:r>
              <a:rPr lang="en-US" dirty="0"/>
              <a:t> (driving distance from PJ)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Currently the list of accessible places being worked 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489" y="917974"/>
            <a:ext cx="2310902" cy="145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427" y="1716321"/>
            <a:ext cx="1855030" cy="1389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210" y="4317410"/>
            <a:ext cx="1722336" cy="1150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502" y="5857490"/>
            <a:ext cx="1298819" cy="972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218" y="5650831"/>
            <a:ext cx="1179520" cy="100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852" y="5142510"/>
            <a:ext cx="1426031" cy="798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5576" y="3595376"/>
            <a:ext cx="2032307" cy="10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3" y="4605148"/>
            <a:ext cx="1492938" cy="1227941"/>
          </a:xfrm>
          <a:prstGeom prst="rect">
            <a:avLst/>
          </a:prstGeom>
        </p:spPr>
      </p:pic>
      <p:pic>
        <p:nvPicPr>
          <p:cNvPr id="12" name="Picture 11" descr="Night boat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718" y="2709136"/>
            <a:ext cx="1200317" cy="1600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61" y="2515760"/>
            <a:ext cx="1528327" cy="1150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We will work out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992" y="1504016"/>
            <a:ext cx="6364034" cy="53539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We will contact the local party to work out</a:t>
            </a:r>
          </a:p>
          <a:p>
            <a:r>
              <a:rPr lang="en-US" dirty="0"/>
              <a:t>Which stations will you be in</a:t>
            </a:r>
          </a:p>
          <a:p>
            <a:pPr lvl="1"/>
            <a:r>
              <a:rPr lang="en-US" dirty="0"/>
              <a:t>Which stations are Chinese-majority, rural, need transportation,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Which stations may not be appropriate for ladies</a:t>
            </a:r>
          </a:p>
          <a:p>
            <a:r>
              <a:rPr lang="en-US" dirty="0"/>
              <a:t>Transportation pick-up and accommodation</a:t>
            </a:r>
          </a:p>
          <a:p>
            <a:pPr lvl="1"/>
            <a:r>
              <a:rPr lang="en-US" dirty="0"/>
              <a:t>Is pick up from airport or from constituency town </a:t>
            </a:r>
            <a:r>
              <a:rPr lang="en-US" dirty="0" err="1"/>
              <a:t>centre</a:t>
            </a:r>
            <a:r>
              <a:rPr lang="en-US" dirty="0"/>
              <a:t>/jetty</a:t>
            </a:r>
          </a:p>
          <a:p>
            <a:pPr lvl="1"/>
            <a:r>
              <a:rPr lang="en-US" dirty="0"/>
              <a:t>Some places have little/no hotel room.  Be prepared to stay in service </a:t>
            </a:r>
            <a:r>
              <a:rPr lang="en-US" dirty="0" err="1"/>
              <a:t>centre</a:t>
            </a:r>
            <a:r>
              <a:rPr lang="en-US" dirty="0"/>
              <a:t> – ask if mattress available or to bring own sleeping bags</a:t>
            </a:r>
          </a:p>
          <a:p>
            <a:pPr lvl="1"/>
            <a:r>
              <a:rPr lang="en-US" dirty="0"/>
              <a:t>Ask for local guide </a:t>
            </a:r>
          </a:p>
          <a:p>
            <a:r>
              <a:rPr lang="en-US" dirty="0"/>
              <a:t>Don’t assume anything or take anything for granted</a:t>
            </a:r>
          </a:p>
          <a:p>
            <a:pPr lvl="1"/>
            <a:r>
              <a:rPr lang="en-US" dirty="0"/>
              <a:t>Most of the locals have never </a:t>
            </a:r>
            <a:r>
              <a:rPr lang="en-US" dirty="0" err="1"/>
              <a:t>organised</a:t>
            </a:r>
            <a:r>
              <a:rPr lang="en-US" dirty="0"/>
              <a:t> election campaigns before</a:t>
            </a:r>
          </a:p>
          <a:p>
            <a:r>
              <a:rPr lang="en-US" dirty="0"/>
              <a:t>Check out voice/SMS and 3G data coverage</a:t>
            </a:r>
          </a:p>
          <a:p>
            <a:pPr lvl="1"/>
            <a:r>
              <a:rPr lang="en-US" dirty="0" err="1"/>
              <a:t>Celcom</a:t>
            </a:r>
            <a:r>
              <a:rPr lang="en-US" dirty="0"/>
              <a:t> tends to have the best coverage in Sarawak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2" y="862590"/>
            <a:ext cx="1816065" cy="101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25" y="1629136"/>
            <a:ext cx="1620667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45" y="5547646"/>
            <a:ext cx="2319180" cy="9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Next steps by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Visits</a:t>
            </a:r>
          </a:p>
          <a:p>
            <a:pPr lvl="1"/>
            <a:r>
              <a:rPr lang="en-US" dirty="0"/>
              <a:t>Check out PACA sufficiency</a:t>
            </a:r>
          </a:p>
          <a:p>
            <a:pPr lvl="1"/>
            <a:r>
              <a:rPr lang="en-US" dirty="0"/>
              <a:t>Work out logistics</a:t>
            </a:r>
          </a:p>
          <a:p>
            <a:pPr lvl="1"/>
            <a:r>
              <a:rPr lang="en-US" dirty="0"/>
              <a:t>Arrange training for local PACAs and leaders</a:t>
            </a:r>
          </a:p>
          <a:p>
            <a:r>
              <a:rPr lang="en-US" dirty="0"/>
              <a:t>PACAs in </a:t>
            </a:r>
            <a:r>
              <a:rPr lang="en-US" dirty="0" err="1"/>
              <a:t>Semenanjung</a:t>
            </a:r>
            <a:endParaRPr lang="en-US" dirty="0"/>
          </a:p>
          <a:p>
            <a:pPr lvl="1"/>
            <a:r>
              <a:rPr lang="en-US" dirty="0"/>
              <a:t>Publicity to explain</a:t>
            </a:r>
          </a:p>
          <a:p>
            <a:pPr lvl="1"/>
            <a:r>
              <a:rPr lang="en-US" dirty="0"/>
              <a:t>Recruit and train PACAs</a:t>
            </a:r>
          </a:p>
          <a:p>
            <a:pPr lvl="1"/>
            <a:r>
              <a:rPr lang="en-US" dirty="0"/>
              <a:t>Identify and train Station Masters</a:t>
            </a:r>
          </a:p>
          <a:p>
            <a:pPr lvl="1"/>
            <a:r>
              <a:rPr lang="en-US" dirty="0"/>
              <a:t>Liaise with local party PACA Coordinators</a:t>
            </a:r>
          </a:p>
          <a:p>
            <a:r>
              <a:rPr lang="en-US" dirty="0"/>
              <a:t>Preliminary visits</a:t>
            </a:r>
          </a:p>
          <a:p>
            <a:pPr lvl="1"/>
            <a:r>
              <a:rPr lang="en-US" dirty="0"/>
              <a:t>Identify those who can assist in campaigning or go over earlier</a:t>
            </a:r>
          </a:p>
          <a:p>
            <a:pPr lvl="1"/>
            <a:r>
              <a:rPr lang="en-US" dirty="0"/>
              <a:t>Liaise with local party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846" y="5501522"/>
            <a:ext cx="3047554" cy="135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698" y="1025680"/>
            <a:ext cx="1616602" cy="1427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FE3F6E-78DA-0045-B606-C49D49122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466" y="2425700"/>
            <a:ext cx="2741534" cy="206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9"/>
            <a:ext cx="6508377" cy="1470996"/>
          </a:xfrm>
        </p:spPr>
        <p:txBody>
          <a:bodyPr/>
          <a:lstStyle/>
          <a:p>
            <a:r>
              <a:rPr lang="en-US" dirty="0"/>
              <a:t>What you can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9168"/>
            <a:ext cx="8400827" cy="4442810"/>
          </a:xfrm>
        </p:spPr>
        <p:txBody>
          <a:bodyPr/>
          <a:lstStyle/>
          <a:p>
            <a:r>
              <a:rPr lang="en-US" dirty="0"/>
              <a:t>Register yourself with the DAP PJ office</a:t>
            </a:r>
          </a:p>
          <a:p>
            <a:pPr lvl="1"/>
            <a:r>
              <a:rPr lang="en-US" dirty="0"/>
              <a:t>Register using </a:t>
            </a:r>
            <a:r>
              <a:rPr lang="en-US" dirty="0" err="1"/>
              <a:t>GoogleForm</a:t>
            </a:r>
            <a:endParaRPr lang="en-US" dirty="0"/>
          </a:p>
          <a:p>
            <a:pPr lvl="1"/>
            <a:r>
              <a:rPr lang="en-US" dirty="0"/>
              <a:t>Erica Hew </a:t>
            </a:r>
            <a:r>
              <a:rPr lang="cs-CZ" dirty="0"/>
              <a:t>03-7496 9119, </a:t>
            </a:r>
            <a:r>
              <a:rPr lang="cs-CZ" dirty="0" err="1"/>
              <a:t>dapdamansara@gmail.com</a:t>
            </a:r>
            <a:endParaRPr lang="en-US" dirty="0"/>
          </a:p>
          <a:p>
            <a:pPr lvl="1"/>
            <a:r>
              <a:rPr lang="en-US" dirty="0"/>
              <a:t>Jim Khong 012-3203867, pacaforge14@gmail.com</a:t>
            </a:r>
          </a:p>
          <a:p>
            <a:pPr lvl="1"/>
            <a:r>
              <a:rPr lang="en-US" dirty="0"/>
              <a:t>Chang </a:t>
            </a:r>
            <a:r>
              <a:rPr lang="en-US" dirty="0" err="1"/>
              <a:t>Feng</a:t>
            </a:r>
            <a:r>
              <a:rPr lang="en-US" dirty="0"/>
              <a:t>, recruiting for Mas </a:t>
            </a:r>
            <a:r>
              <a:rPr lang="en-US" dirty="0" err="1"/>
              <a:t>Gading</a:t>
            </a:r>
            <a:endParaRPr lang="en-US" dirty="0"/>
          </a:p>
          <a:p>
            <a:r>
              <a:rPr lang="en-US" dirty="0"/>
              <a:t>You will be placed on a contact list, and we will send you updates on developments</a:t>
            </a:r>
          </a:p>
          <a:p>
            <a:r>
              <a:rPr lang="en-US" dirty="0"/>
              <a:t>If you have not been trained as PACA or require a refresher, please inform us</a:t>
            </a:r>
          </a:p>
          <a:p>
            <a:r>
              <a:rPr lang="en-US" dirty="0"/>
              <a:t>Help us </a:t>
            </a:r>
            <a:r>
              <a:rPr lang="en-US" dirty="0" err="1"/>
              <a:t>publicise</a:t>
            </a:r>
            <a:endParaRPr lang="en-US" dirty="0"/>
          </a:p>
          <a:p>
            <a:pPr lvl="1"/>
            <a:r>
              <a:rPr lang="en-US" dirty="0"/>
              <a:t>If you require further briefings to any private group, please let us know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02" y="5237427"/>
            <a:ext cx="1976941" cy="1412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24" y="5421977"/>
            <a:ext cx="1790968" cy="1122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489D32-9EDC-1C41-B272-0C3385953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897" y="5008921"/>
            <a:ext cx="2380035" cy="16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All the best</a:t>
            </a:r>
          </a:p>
          <a:p>
            <a:r>
              <a:rPr lang="en-US" sz="3200"/>
              <a:t>pacaforge14@gmail.com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3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Sabah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Geographical divisions</a:t>
            </a:r>
          </a:p>
          <a:p>
            <a:r>
              <a:rPr lang="en-US" dirty="0"/>
              <a:t>The various ethnicities</a:t>
            </a:r>
          </a:p>
          <a:p>
            <a:r>
              <a:rPr lang="en-US" dirty="0"/>
              <a:t>Political culture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7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37691"/>
            <a:ext cx="6764668" cy="1261660"/>
          </a:xfrm>
        </p:spPr>
        <p:txBody>
          <a:bodyPr/>
          <a:lstStyle/>
          <a:p>
            <a:r>
              <a:rPr lang="en-US" dirty="0"/>
              <a:t>Geographical divisions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4208"/>
            <a:ext cx="3016028" cy="4630278"/>
          </a:xfrm>
        </p:spPr>
        <p:txBody>
          <a:bodyPr/>
          <a:lstStyle/>
          <a:p>
            <a:r>
              <a:rPr lang="en-US" dirty="0"/>
              <a:t>No clear geographical divisions in Sabah</a:t>
            </a:r>
          </a:p>
          <a:p>
            <a:r>
              <a:rPr lang="en-US" dirty="0"/>
              <a:t>Other than</a:t>
            </a:r>
          </a:p>
          <a:p>
            <a:pPr lvl="1"/>
            <a:r>
              <a:rPr lang="en-US" dirty="0"/>
              <a:t>East Coast</a:t>
            </a:r>
          </a:p>
          <a:p>
            <a:pPr lvl="2"/>
            <a:r>
              <a:rPr lang="en-US" dirty="0"/>
              <a:t>Sandakan division</a:t>
            </a:r>
          </a:p>
          <a:p>
            <a:pPr lvl="2"/>
            <a:r>
              <a:rPr lang="en-US" dirty="0" err="1"/>
              <a:t>Tawau</a:t>
            </a:r>
            <a:r>
              <a:rPr lang="en-US" dirty="0"/>
              <a:t> division</a:t>
            </a:r>
          </a:p>
          <a:p>
            <a:pPr lvl="1"/>
            <a:r>
              <a:rPr lang="en-US" dirty="0"/>
              <a:t>West Coast</a:t>
            </a:r>
          </a:p>
          <a:p>
            <a:pPr lvl="2"/>
            <a:r>
              <a:rPr lang="en-US" dirty="0"/>
              <a:t>K </a:t>
            </a:r>
            <a:r>
              <a:rPr lang="en-US" dirty="0" err="1"/>
              <a:t>Kinabalu</a:t>
            </a:r>
            <a:r>
              <a:rPr lang="en-US" dirty="0"/>
              <a:t> division</a:t>
            </a:r>
          </a:p>
          <a:p>
            <a:pPr lvl="2"/>
            <a:r>
              <a:rPr lang="en-US" dirty="0" err="1"/>
              <a:t>Kudat</a:t>
            </a:r>
            <a:r>
              <a:rPr lang="en-US" dirty="0"/>
              <a:t> division</a:t>
            </a:r>
          </a:p>
          <a:p>
            <a:pPr lvl="1"/>
            <a:r>
              <a:rPr lang="en-US" dirty="0"/>
              <a:t>Interior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228" y="1914207"/>
            <a:ext cx="5491478" cy="4637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2740" y="1914208"/>
            <a:ext cx="933334" cy="65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0280" y="5972169"/>
            <a:ext cx="933334" cy="65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3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PACAs for Sabah &amp; Sarawak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Regions of Sabah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223972" y="1504016"/>
            <a:ext cx="2656415" cy="4218488"/>
          </a:xfrm>
        </p:spPr>
        <p:txBody>
          <a:bodyPr lIns="0" tIns="0" rIns="0" bIns="0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East Coast</a:t>
            </a:r>
          </a:p>
          <a:p>
            <a:pPr>
              <a:spcBef>
                <a:spcPts val="600"/>
              </a:spcBef>
            </a:pPr>
            <a:r>
              <a:rPr lang="en-US" dirty="0"/>
              <a:t>Sandakan, </a:t>
            </a:r>
            <a:r>
              <a:rPr lang="en-US" dirty="0" err="1"/>
              <a:t>Lahad</a:t>
            </a:r>
            <a:r>
              <a:rPr lang="en-US" dirty="0"/>
              <a:t> </a:t>
            </a:r>
            <a:r>
              <a:rPr lang="en-US" dirty="0" err="1"/>
              <a:t>Datu</a:t>
            </a:r>
            <a:r>
              <a:rPr lang="en-US" dirty="0"/>
              <a:t> &amp; </a:t>
            </a:r>
            <a:r>
              <a:rPr lang="en-US" dirty="0" err="1"/>
              <a:t>Tawau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Largely rural outside of coastal cities</a:t>
            </a:r>
          </a:p>
          <a:p>
            <a:pPr lvl="1"/>
            <a:r>
              <a:rPr lang="en-US" dirty="0"/>
              <a:t>Inland is largely palm oil</a:t>
            </a:r>
          </a:p>
          <a:p>
            <a:pPr>
              <a:spcBef>
                <a:spcPts val="600"/>
              </a:spcBef>
            </a:pPr>
            <a:r>
              <a:rPr lang="en-US" dirty="0"/>
              <a:t>Mostly </a:t>
            </a:r>
            <a:r>
              <a:rPr lang="en-US" dirty="0" err="1"/>
              <a:t>Suluks</a:t>
            </a:r>
            <a:r>
              <a:rPr lang="en-US" dirty="0"/>
              <a:t> and </a:t>
            </a:r>
            <a:r>
              <a:rPr lang="en-US" dirty="0" err="1"/>
              <a:t>Bugis</a:t>
            </a:r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106584" y="1504016"/>
            <a:ext cx="2656414" cy="414178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 2" pitchFamily="18" charset="2"/>
              <a:buNone/>
            </a:pPr>
            <a:r>
              <a:rPr lang="en-US" b="1" dirty="0"/>
              <a:t>Interior</a:t>
            </a:r>
          </a:p>
          <a:p>
            <a:pPr>
              <a:spcBef>
                <a:spcPts val="600"/>
              </a:spcBef>
            </a:pPr>
            <a:r>
              <a:rPr lang="en-US" dirty="0"/>
              <a:t>Beyond Croker range</a:t>
            </a:r>
          </a:p>
          <a:p>
            <a:pPr lvl="1"/>
            <a:r>
              <a:rPr lang="en-US" dirty="0"/>
              <a:t>Largely rural</a:t>
            </a:r>
          </a:p>
          <a:p>
            <a:pPr>
              <a:spcBef>
                <a:spcPts val="600"/>
              </a:spcBef>
            </a:pPr>
            <a:r>
              <a:rPr lang="en-US" dirty="0"/>
              <a:t>KDM heartland</a:t>
            </a:r>
          </a:p>
          <a:p>
            <a:pPr lvl="1"/>
            <a:r>
              <a:rPr lang="en-US" dirty="0" err="1"/>
              <a:t>Dusuns</a:t>
            </a:r>
            <a:r>
              <a:rPr lang="en-US" dirty="0"/>
              <a:t> in </a:t>
            </a:r>
            <a:r>
              <a:rPr lang="en-US" dirty="0" err="1"/>
              <a:t>Keningau</a:t>
            </a:r>
            <a:r>
              <a:rPr lang="en-US" dirty="0"/>
              <a:t> &amp; </a:t>
            </a:r>
            <a:r>
              <a:rPr lang="en-US" dirty="0" err="1"/>
              <a:t>Tambunan</a:t>
            </a:r>
            <a:endParaRPr lang="en-US" dirty="0"/>
          </a:p>
          <a:p>
            <a:pPr lvl="1"/>
            <a:r>
              <a:rPr lang="en-US" dirty="0" err="1"/>
              <a:t>Muruts</a:t>
            </a:r>
            <a:r>
              <a:rPr lang="en-US" dirty="0"/>
              <a:t> in </a:t>
            </a:r>
            <a:r>
              <a:rPr lang="en-US" dirty="0" err="1"/>
              <a:t>Tenom</a:t>
            </a:r>
            <a:r>
              <a:rPr lang="en-US" dirty="0"/>
              <a:t> &amp; </a:t>
            </a:r>
            <a:r>
              <a:rPr lang="en-US" dirty="0" err="1"/>
              <a:t>Nabawan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Small scale farming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57198" y="1504016"/>
            <a:ext cx="2766773" cy="50404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 2" pitchFamily="18" charset="2"/>
              <a:buNone/>
            </a:pPr>
            <a:r>
              <a:rPr lang="en-US" b="1" dirty="0"/>
              <a:t>West Coast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Kudat</a:t>
            </a:r>
            <a:r>
              <a:rPr lang="en-US" dirty="0"/>
              <a:t> to </a:t>
            </a:r>
            <a:r>
              <a:rPr lang="en-US" dirty="0" err="1"/>
              <a:t>KKinabalu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Most developed</a:t>
            </a:r>
          </a:p>
          <a:p>
            <a:pPr lvl="1"/>
            <a:r>
              <a:rPr lang="en-US" dirty="0"/>
              <a:t>Largely urban or semi-rural</a:t>
            </a:r>
          </a:p>
          <a:p>
            <a:pPr>
              <a:spcBef>
                <a:spcPts val="600"/>
              </a:spcBef>
            </a:pPr>
            <a:r>
              <a:rPr lang="en-US" dirty="0"/>
              <a:t>Northern part is </a:t>
            </a:r>
            <a:r>
              <a:rPr lang="en-US" dirty="0" err="1"/>
              <a:t>Bajau</a:t>
            </a:r>
            <a:r>
              <a:rPr lang="en-US" dirty="0"/>
              <a:t> area</a:t>
            </a:r>
          </a:p>
          <a:p>
            <a:pPr>
              <a:spcBef>
                <a:spcPts val="600"/>
              </a:spcBef>
            </a:pPr>
            <a:r>
              <a:rPr lang="en-US" dirty="0"/>
              <a:t>Chinese in KK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KadazanDusuns</a:t>
            </a:r>
            <a:r>
              <a:rPr lang="en-US" dirty="0"/>
              <a:t> more in south (</a:t>
            </a:r>
            <a:r>
              <a:rPr lang="en-US" dirty="0" err="1"/>
              <a:t>Papar</a:t>
            </a:r>
            <a:r>
              <a:rPr lang="en-US" dirty="0"/>
              <a:t>, </a:t>
            </a:r>
            <a:r>
              <a:rPr lang="en-US" dirty="0" err="1"/>
              <a:t>Penampang</a:t>
            </a:r>
            <a:r>
              <a:rPr lang="en-US" dirty="0"/>
              <a:t>), inland (</a:t>
            </a:r>
            <a:r>
              <a:rPr lang="en-US" dirty="0" err="1"/>
              <a:t>Ranau</a:t>
            </a:r>
            <a:r>
              <a:rPr lang="en-US" dirty="0"/>
              <a:t> &amp; </a:t>
            </a:r>
            <a:r>
              <a:rPr lang="en-US" dirty="0" err="1"/>
              <a:t>Inanam</a:t>
            </a:r>
            <a:r>
              <a:rPr lang="en-US" dirty="0"/>
              <a:t>) &amp; Kota </a:t>
            </a:r>
            <a:r>
              <a:rPr lang="en-US" dirty="0" err="1"/>
              <a:t>Belud</a:t>
            </a: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11" y="4982308"/>
            <a:ext cx="2581087" cy="1511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972" y="4982308"/>
            <a:ext cx="2656415" cy="15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6672" y="2090615"/>
            <a:ext cx="4191354" cy="4453870"/>
          </a:xfrm>
        </p:spPr>
        <p:txBody>
          <a:bodyPr/>
          <a:lstStyle/>
          <a:p>
            <a:r>
              <a:rPr lang="en-US" dirty="0"/>
              <a:t>Basically grouped into </a:t>
            </a:r>
          </a:p>
          <a:p>
            <a:pPr lvl="1"/>
            <a:r>
              <a:rPr lang="en-US" dirty="0"/>
              <a:t>KDM 25% (previously 40%)</a:t>
            </a:r>
          </a:p>
          <a:p>
            <a:pPr lvl="1"/>
            <a:r>
              <a:rPr lang="en-US" dirty="0"/>
              <a:t>Muslim 65% (previously 40%)</a:t>
            </a:r>
          </a:p>
          <a:p>
            <a:pPr lvl="1"/>
            <a:r>
              <a:rPr lang="en-US" dirty="0"/>
              <a:t>Chinese 10% (previously 20%)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Ethnicities in Sabah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632304"/>
              </p:ext>
            </p:extLst>
          </p:nvPr>
        </p:nvGraphicFramePr>
        <p:xfrm>
          <a:off x="457199" y="1504016"/>
          <a:ext cx="3902510" cy="504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Kadazan-dusun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Murut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Bajau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 err="1"/>
                        <a:t>Melayu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Other </a:t>
                      </a:r>
                      <a:r>
                        <a:rPr lang="en-US" sz="2000" dirty="0" err="1"/>
                        <a:t>Bumiputra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Non </a:t>
                      </a:r>
                      <a:r>
                        <a:rPr lang="en-US" sz="2000" baseline="0" dirty="0" err="1"/>
                        <a:t>Bumiputra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59">
                <a:tc>
                  <a:txBody>
                    <a:bodyPr/>
                    <a:lstStyle/>
                    <a:p>
                      <a:r>
                        <a:rPr lang="en-US" sz="2000" dirty="0"/>
                        <a:t>Non citizens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72" y="3985846"/>
            <a:ext cx="4191776" cy="255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84502" y="4368460"/>
            <a:ext cx="2033973" cy="23753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err="1"/>
              <a:t>Kadazans</a:t>
            </a:r>
            <a:endParaRPr lang="en-US" u="sng" dirty="0"/>
          </a:p>
          <a:p>
            <a:r>
              <a:rPr lang="en-US" dirty="0"/>
              <a:t>Largely farmers centered around </a:t>
            </a:r>
            <a:r>
              <a:rPr lang="en-US" dirty="0" err="1"/>
              <a:t>Penampang</a:t>
            </a:r>
            <a:r>
              <a:rPr lang="en-US" dirty="0"/>
              <a:t> </a:t>
            </a:r>
          </a:p>
          <a:p>
            <a:r>
              <a:rPr lang="en-US" dirty="0"/>
              <a:t>Seen as more affluent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PACAs for Sabah &amp; Sarawak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4841038" y="4340912"/>
            <a:ext cx="2033973" cy="2518254"/>
          </a:xfrm>
        </p:spPr>
        <p:txBody>
          <a:bodyPr lIns="0" tIns="0" rIns="0" bIns="0">
            <a:normAutofit fontScale="92500" lnSpcReduction="10000"/>
          </a:bodyPr>
          <a:lstStyle/>
          <a:p>
            <a:pPr marL="0" indent="0">
              <a:lnSpc>
                <a:spcPct val="105000"/>
              </a:lnSpc>
              <a:spcBef>
                <a:spcPts val="600"/>
              </a:spcBef>
              <a:buNone/>
            </a:pPr>
            <a:r>
              <a:rPr lang="en-US" u="sng" dirty="0" err="1"/>
              <a:t>Muruts</a:t>
            </a:r>
            <a:endParaRPr lang="en-US" u="sng" dirty="0"/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 err="1"/>
              <a:t>Dayak</a:t>
            </a:r>
            <a:r>
              <a:rPr lang="en-US" dirty="0"/>
              <a:t> grouping, largely in Interior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 Seen as warrior types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Includes </a:t>
            </a:r>
            <a:r>
              <a:rPr lang="en-US" dirty="0" err="1"/>
              <a:t>Lunbawang</a:t>
            </a:r>
            <a:r>
              <a:rPr lang="en-US" dirty="0"/>
              <a:t>/</a:t>
            </a:r>
            <a:r>
              <a:rPr lang="en-US" dirty="0" err="1"/>
              <a:t>Lundayeh</a:t>
            </a:r>
            <a:r>
              <a:rPr lang="en-US" dirty="0"/>
              <a:t> found also in Sarawak</a:t>
            </a:r>
          </a:p>
          <a:p>
            <a:pPr lvl="1"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4"/>
          </p:nvPr>
        </p:nvSpPr>
        <p:spPr>
          <a:xfrm>
            <a:off x="484502" y="1239260"/>
            <a:ext cx="6390509" cy="2375364"/>
          </a:xfrm>
        </p:spPr>
        <p:txBody>
          <a:bodyPr/>
          <a:lstStyle/>
          <a:p>
            <a:r>
              <a:rPr lang="en-US" dirty="0"/>
              <a:t>Umbrella group of 40 ethnic communities registered under KDCA</a:t>
            </a:r>
          </a:p>
          <a:p>
            <a:pPr lvl="1"/>
            <a:r>
              <a:rPr lang="en-US" dirty="0" err="1"/>
              <a:t>Kadazans</a:t>
            </a:r>
            <a:r>
              <a:rPr lang="en-US" dirty="0"/>
              <a:t> and various </a:t>
            </a:r>
            <a:r>
              <a:rPr lang="en-US" dirty="0" err="1"/>
              <a:t>Dusun</a:t>
            </a:r>
            <a:r>
              <a:rPr lang="en-US" dirty="0"/>
              <a:t> groups share similar languages</a:t>
            </a:r>
          </a:p>
          <a:p>
            <a:pPr lvl="1"/>
            <a:r>
              <a:rPr lang="en-US" dirty="0"/>
              <a:t>73% Christians (mostly Catholics) 25% Islam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5"/>
          </p:nvPr>
        </p:nvSpPr>
        <p:spPr>
          <a:xfrm>
            <a:off x="2651234" y="4368460"/>
            <a:ext cx="2052095" cy="2375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Dusuns</a:t>
            </a:r>
            <a:endParaRPr lang="en-US" u="sng" dirty="0"/>
          </a:p>
          <a:p>
            <a:r>
              <a:rPr lang="en-US" dirty="0"/>
              <a:t>Many </a:t>
            </a:r>
            <a:r>
              <a:rPr lang="en-US" dirty="0" err="1"/>
              <a:t>Dusun</a:t>
            </a:r>
            <a:r>
              <a:rPr lang="en-US" dirty="0"/>
              <a:t> sub-groups by localities</a:t>
            </a:r>
          </a:p>
          <a:p>
            <a:r>
              <a:rPr lang="en-US" dirty="0"/>
              <a:t>largely Interior &amp; </a:t>
            </a:r>
            <a:r>
              <a:rPr lang="en-US" dirty="0" err="1"/>
              <a:t>Ranau</a:t>
            </a:r>
            <a:r>
              <a:rPr lang="en-US" dirty="0"/>
              <a:t>  </a:t>
            </a:r>
          </a:p>
          <a:p>
            <a:r>
              <a:rPr lang="en-US" dirty="0"/>
              <a:t>Farmers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KadazanDusun-Murut</a:t>
            </a:r>
            <a:endParaRPr 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7004361" y="4340912"/>
            <a:ext cx="1922745" cy="2375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u="sng" dirty="0"/>
              <a:t>Other </a:t>
            </a:r>
            <a:r>
              <a:rPr lang="en-US" u="sng" dirty="0" err="1"/>
              <a:t>Dusuns</a:t>
            </a:r>
            <a:endParaRPr lang="en-US" u="sng" dirty="0"/>
          </a:p>
          <a:p>
            <a:r>
              <a:rPr lang="en-US" dirty="0" err="1"/>
              <a:t>Rungus</a:t>
            </a:r>
            <a:endParaRPr lang="en-US" dirty="0"/>
          </a:p>
          <a:p>
            <a:pPr lvl="1"/>
            <a:r>
              <a:rPr lang="en-US" dirty="0"/>
              <a:t>Around </a:t>
            </a:r>
            <a:r>
              <a:rPr lang="en-US" dirty="0" err="1"/>
              <a:t>Kudat</a:t>
            </a:r>
            <a:endParaRPr lang="en-US" dirty="0"/>
          </a:p>
          <a:p>
            <a:r>
              <a:rPr lang="en-US" dirty="0"/>
              <a:t>Orang Sungai</a:t>
            </a:r>
          </a:p>
          <a:p>
            <a:pPr lvl="1"/>
            <a:r>
              <a:rPr lang="en-US" dirty="0"/>
              <a:t>Around Sandakan</a:t>
            </a:r>
          </a:p>
          <a:p>
            <a:pPr lvl="1"/>
            <a:r>
              <a:rPr lang="en-US" dirty="0"/>
              <a:t>Muslims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94" y="3121098"/>
            <a:ext cx="3201552" cy="1288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61" y="1899363"/>
            <a:ext cx="1657595" cy="2490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10" y="2854552"/>
            <a:ext cx="1914882" cy="1555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570" y="2785632"/>
            <a:ext cx="1604652" cy="160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4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Muslims</a:t>
            </a:r>
          </a:p>
          <a:p>
            <a:r>
              <a:rPr lang="en-US" dirty="0"/>
              <a:t>Malays</a:t>
            </a:r>
          </a:p>
          <a:p>
            <a:pPr lvl="1"/>
            <a:r>
              <a:rPr lang="en-US" dirty="0"/>
              <a:t>Originally only Brunei Malay</a:t>
            </a:r>
          </a:p>
          <a:p>
            <a:pPr lvl="1"/>
            <a:r>
              <a:rPr lang="en-US" dirty="0" err="1"/>
              <a:t>Semenanjung</a:t>
            </a:r>
            <a:r>
              <a:rPr lang="en-US" dirty="0"/>
              <a:t> Malays now predominate in government</a:t>
            </a:r>
          </a:p>
          <a:p>
            <a:r>
              <a:rPr lang="en-US" dirty="0"/>
              <a:t>West Coast </a:t>
            </a:r>
            <a:r>
              <a:rPr lang="en-US" dirty="0" err="1"/>
              <a:t>Bajau</a:t>
            </a:r>
            <a:r>
              <a:rPr lang="en-US" dirty="0"/>
              <a:t> (Land </a:t>
            </a:r>
            <a:r>
              <a:rPr lang="en-US" dirty="0" err="1"/>
              <a:t>Bajau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Original </a:t>
            </a:r>
            <a:r>
              <a:rPr lang="en-US" dirty="0" err="1"/>
              <a:t>Bajaus</a:t>
            </a:r>
            <a:r>
              <a:rPr lang="en-US" dirty="0"/>
              <a:t> of Sabah</a:t>
            </a:r>
          </a:p>
          <a:p>
            <a:pPr lvl="1"/>
            <a:r>
              <a:rPr lang="en-US" dirty="0"/>
              <a:t>Farmers, horse-riding culture</a:t>
            </a:r>
          </a:p>
          <a:p>
            <a:r>
              <a:rPr lang="en-US" dirty="0"/>
              <a:t>East Coast </a:t>
            </a:r>
            <a:r>
              <a:rPr lang="en-US" dirty="0" err="1"/>
              <a:t>Bajau</a:t>
            </a:r>
            <a:r>
              <a:rPr lang="en-US" dirty="0"/>
              <a:t> (Sea </a:t>
            </a:r>
            <a:r>
              <a:rPr lang="en-US" dirty="0" err="1"/>
              <a:t>Bajau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Recent </a:t>
            </a:r>
            <a:r>
              <a:rPr lang="en-US" dirty="0" err="1"/>
              <a:t>Suluk</a:t>
            </a:r>
            <a:r>
              <a:rPr lang="en-US" dirty="0"/>
              <a:t> immigrants</a:t>
            </a:r>
          </a:p>
          <a:p>
            <a:pPr lvl="1"/>
            <a:r>
              <a:rPr lang="en-US" dirty="0"/>
              <a:t>Fishermen, houses on stilts</a:t>
            </a:r>
          </a:p>
          <a:p>
            <a:r>
              <a:rPr lang="en-US" dirty="0" err="1"/>
              <a:t>Bugis</a:t>
            </a:r>
            <a:endParaRPr lang="en-US" dirty="0"/>
          </a:p>
          <a:p>
            <a:pPr lvl="1"/>
            <a:r>
              <a:rPr lang="en-US" dirty="0"/>
              <a:t>Recent Indonesian immigrants</a:t>
            </a:r>
          </a:p>
          <a:p>
            <a:pPr lvl="1"/>
            <a:r>
              <a:rPr lang="en-US" dirty="0"/>
              <a:t>Petty traders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Non-natives</a:t>
            </a:r>
          </a:p>
          <a:p>
            <a:r>
              <a:rPr lang="en-US" dirty="0"/>
              <a:t>Chinese</a:t>
            </a:r>
          </a:p>
          <a:p>
            <a:pPr lvl="1"/>
            <a:r>
              <a:rPr lang="en-US" dirty="0"/>
              <a:t>Down from 23% of population</a:t>
            </a:r>
          </a:p>
          <a:p>
            <a:pPr lvl="1"/>
            <a:r>
              <a:rPr lang="en-US" dirty="0"/>
              <a:t>High level of inter-marriage with natives </a:t>
            </a:r>
          </a:p>
          <a:p>
            <a:pPr lvl="2"/>
            <a:r>
              <a:rPr lang="en-US" dirty="0"/>
              <a:t>grouping Sino </a:t>
            </a:r>
            <a:r>
              <a:rPr lang="en-US" dirty="0" err="1"/>
              <a:t>recognises</a:t>
            </a:r>
            <a:r>
              <a:rPr lang="en-US" dirty="0"/>
              <a:t> both heritage</a:t>
            </a:r>
          </a:p>
          <a:p>
            <a:pPr lvl="1"/>
            <a:r>
              <a:rPr lang="en-US" dirty="0"/>
              <a:t>Mandarin is lingua franca</a:t>
            </a:r>
          </a:p>
          <a:p>
            <a:pPr lvl="2"/>
            <a:r>
              <a:rPr lang="en-US" dirty="0"/>
              <a:t>Hakka are about 55% of Chinese</a:t>
            </a:r>
          </a:p>
          <a:p>
            <a:pPr lvl="2"/>
            <a:r>
              <a:rPr lang="en-US" dirty="0"/>
              <a:t>Sandakan is predominantly Cantonese 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v1.0 (17 Oct 17)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PACAs for Sabah &amp; Sarawak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peoples of Sabah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9866" y="5433254"/>
            <a:ext cx="1989992" cy="13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16" y="929119"/>
            <a:ext cx="2020668" cy="1347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257" y="5176799"/>
            <a:ext cx="1847391" cy="13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15625</TotalTime>
  <Words>2703</Words>
  <Application>Microsoft Macintosh PowerPoint</Application>
  <PresentationFormat>On-screen Show (4:3)</PresentationFormat>
  <Paragraphs>539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Century Gothic</vt:lpstr>
      <vt:lpstr>Wingdings 2</vt:lpstr>
      <vt:lpstr>Plaza</vt:lpstr>
      <vt:lpstr>PACAs for Borneo</vt:lpstr>
      <vt:lpstr>What we will cover today</vt:lpstr>
      <vt:lpstr>Objective of this exercise</vt:lpstr>
      <vt:lpstr>Introduction to Sabah</vt:lpstr>
      <vt:lpstr>Geographical divisions</vt:lpstr>
      <vt:lpstr>3 Regions of Sabah</vt:lpstr>
      <vt:lpstr>Ethnicities in Sabah</vt:lpstr>
      <vt:lpstr>KadazanDusun-Murut</vt:lpstr>
      <vt:lpstr>Other peoples of Sabah</vt:lpstr>
      <vt:lpstr>Sabah constituencies</vt:lpstr>
      <vt:lpstr>Political parties in Sabah</vt:lpstr>
      <vt:lpstr>Political culture in Sabah</vt:lpstr>
      <vt:lpstr>Introduction to Sarawak</vt:lpstr>
      <vt:lpstr>Geographical divisions</vt:lpstr>
      <vt:lpstr>3 Regions of Sarawak</vt:lpstr>
      <vt:lpstr>Ethnicities in Sarawak</vt:lpstr>
      <vt:lpstr>Dayaks</vt:lpstr>
      <vt:lpstr>Other peoples of Sarawak</vt:lpstr>
      <vt:lpstr>Sarawak constituencies</vt:lpstr>
      <vt:lpstr>Political parties in Sarawak</vt:lpstr>
      <vt:lpstr>Political culture in Sarawak</vt:lpstr>
      <vt:lpstr>Being a PACA in Borneo</vt:lpstr>
      <vt:lpstr>The marginal constituencies</vt:lpstr>
      <vt:lpstr>Rural salurans in Sabah &amp; Sarawak</vt:lpstr>
      <vt:lpstr>Two types of Station Masters</vt:lpstr>
      <vt:lpstr>PACA process – reduced polling hours</vt:lpstr>
      <vt:lpstr>PACA process – KTM for more than one centre</vt:lpstr>
      <vt:lpstr>Some advice</vt:lpstr>
      <vt:lpstr>Secessionists or autonomy</vt:lpstr>
      <vt:lpstr>Dealing with the people</vt:lpstr>
      <vt:lpstr>Next steps</vt:lpstr>
      <vt:lpstr>Constituencies supported from PJ</vt:lpstr>
      <vt:lpstr>We will work out logistics</vt:lpstr>
      <vt:lpstr>Next steps by us</vt:lpstr>
      <vt:lpstr>What you can do</vt:lpstr>
      <vt:lpstr>Any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Khong</dc:creator>
  <cp:lastModifiedBy>Jim Khong</cp:lastModifiedBy>
  <cp:revision>124</cp:revision>
  <dcterms:created xsi:type="dcterms:W3CDTF">2014-07-22T05:43:49Z</dcterms:created>
  <dcterms:modified xsi:type="dcterms:W3CDTF">2021-03-17T02:03:07Z</dcterms:modified>
</cp:coreProperties>
</file>