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74"/>
  </p:notesMasterIdLst>
  <p:handoutMasterIdLst>
    <p:handoutMasterId r:id="rId75"/>
  </p:handoutMasterIdLst>
  <p:sldIdLst>
    <p:sldId id="256" r:id="rId2"/>
    <p:sldId id="257" r:id="rId3"/>
    <p:sldId id="353" r:id="rId4"/>
    <p:sldId id="404" r:id="rId5"/>
    <p:sldId id="536" r:id="rId6"/>
    <p:sldId id="379" r:id="rId7"/>
    <p:sldId id="295" r:id="rId8"/>
    <p:sldId id="296" r:id="rId9"/>
    <p:sldId id="354" r:id="rId10"/>
    <p:sldId id="452" r:id="rId11"/>
    <p:sldId id="424" r:id="rId12"/>
    <p:sldId id="342" r:id="rId13"/>
    <p:sldId id="609" r:id="rId14"/>
    <p:sldId id="556" r:id="rId15"/>
    <p:sldId id="608" r:id="rId16"/>
    <p:sldId id="610" r:id="rId17"/>
    <p:sldId id="503" r:id="rId18"/>
    <p:sldId id="557" r:id="rId19"/>
    <p:sldId id="352" r:id="rId20"/>
    <p:sldId id="558" r:id="rId21"/>
    <p:sldId id="355" r:id="rId22"/>
    <p:sldId id="348" r:id="rId23"/>
    <p:sldId id="349" r:id="rId24"/>
    <p:sldId id="559" r:id="rId25"/>
    <p:sldId id="422" r:id="rId26"/>
    <p:sldId id="560" r:id="rId27"/>
    <p:sldId id="474" r:id="rId28"/>
    <p:sldId id="508" r:id="rId29"/>
    <p:sldId id="451" r:id="rId30"/>
    <p:sldId id="423" r:id="rId31"/>
    <p:sldId id="461" r:id="rId32"/>
    <p:sldId id="425" r:id="rId33"/>
    <p:sldId id="547" r:id="rId34"/>
    <p:sldId id="475" r:id="rId35"/>
    <p:sldId id="476" r:id="rId36"/>
    <p:sldId id="535" r:id="rId37"/>
    <p:sldId id="561" r:id="rId38"/>
    <p:sldId id="479" r:id="rId39"/>
    <p:sldId id="562" r:id="rId40"/>
    <p:sldId id="563" r:id="rId41"/>
    <p:sldId id="478" r:id="rId42"/>
    <p:sldId id="606" r:id="rId43"/>
    <p:sldId id="362" r:id="rId44"/>
    <p:sldId id="511" r:id="rId45"/>
    <p:sldId id="595" r:id="rId46"/>
    <p:sldId id="515" r:id="rId47"/>
    <p:sldId id="487" r:id="rId48"/>
    <p:sldId id="596" r:id="rId49"/>
    <p:sldId id="489" r:id="rId50"/>
    <p:sldId id="490" r:id="rId51"/>
    <p:sldId id="491" r:id="rId52"/>
    <p:sldId id="510" r:id="rId53"/>
    <p:sldId id="440" r:id="rId54"/>
    <p:sldId id="493" r:id="rId55"/>
    <p:sldId id="442" r:id="rId56"/>
    <p:sldId id="443" r:id="rId57"/>
    <p:sldId id="593" r:id="rId58"/>
    <p:sldId id="444" r:id="rId59"/>
    <p:sldId id="552" r:id="rId60"/>
    <p:sldId id="607" r:id="rId61"/>
    <p:sldId id="445" r:id="rId62"/>
    <p:sldId id="565" r:id="rId63"/>
    <p:sldId id="566" r:id="rId64"/>
    <p:sldId id="567" r:id="rId65"/>
    <p:sldId id="497" r:id="rId66"/>
    <p:sldId id="594" r:id="rId67"/>
    <p:sldId id="604" r:id="rId68"/>
    <p:sldId id="498" r:id="rId69"/>
    <p:sldId id="458" r:id="rId70"/>
    <p:sldId id="374" r:id="rId71"/>
    <p:sldId id="480" r:id="rId72"/>
    <p:sldId id="340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5821" autoAdjust="0"/>
  </p:normalViewPr>
  <p:slideViewPr>
    <p:cSldViewPr snapToGrid="0" snapToObjects="1">
      <p:cViewPr varScale="1">
        <p:scale>
          <a:sx n="40" d="100"/>
          <a:sy n="40" d="100"/>
        </p:scale>
        <p:origin x="200" y="20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F9249-C748-224D-A3DB-C7D2608BB1F1}" type="doc">
      <dgm:prSet loTypeId="urn:microsoft.com/office/officeart/2008/layout/VerticalAccent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AC864F-25F4-6A4B-8EAF-4A254C51449E}">
      <dgm:prSet phldrT="[Text]"/>
      <dgm:spPr/>
      <dgm:t>
        <a:bodyPr/>
        <a:lstStyle/>
        <a:p>
          <a:endParaRPr lang="en-US" dirty="0"/>
        </a:p>
      </dgm:t>
    </dgm:pt>
    <dgm:pt modelId="{EEB1CCAA-DAD6-2447-852E-FF304B74C913}" type="parTrans" cxnId="{2C975753-94E4-B941-87C7-C3982E6461AB}">
      <dgm:prSet/>
      <dgm:spPr/>
      <dgm:t>
        <a:bodyPr/>
        <a:lstStyle/>
        <a:p>
          <a:endParaRPr lang="en-US"/>
        </a:p>
      </dgm:t>
    </dgm:pt>
    <dgm:pt modelId="{EF492797-1263-BB46-AFE6-E5B1DA48261F}" type="sibTrans" cxnId="{2C975753-94E4-B941-87C7-C3982E6461AB}">
      <dgm:prSet/>
      <dgm:spPr/>
      <dgm:t>
        <a:bodyPr/>
        <a:lstStyle/>
        <a:p>
          <a:endParaRPr lang="en-US"/>
        </a:p>
      </dgm:t>
    </dgm:pt>
    <dgm:pt modelId="{224A550E-698A-F041-82A6-FC65EF4FE97F}">
      <dgm:prSet phldrT="[Text]" custT="1"/>
      <dgm:spPr/>
      <dgm:t>
        <a:bodyPr/>
        <a:lstStyle/>
        <a:p>
          <a:r>
            <a:rPr lang="en-US" sz="2800" dirty="0"/>
            <a:t>Constituency </a:t>
          </a:r>
          <a:r>
            <a:rPr lang="mr-IN" sz="2800" dirty="0"/>
            <a:t>–</a:t>
          </a:r>
          <a:r>
            <a:rPr lang="en-US" sz="2800" dirty="0"/>
            <a:t> Parliament &amp; State</a:t>
          </a:r>
        </a:p>
      </dgm:t>
    </dgm:pt>
    <dgm:pt modelId="{DDCADB0C-6D5F-8743-B8CE-6BE9E5C9AB1C}" type="parTrans" cxnId="{F19B8EA3-B57A-A249-9AFE-C2BDC7097B56}">
      <dgm:prSet/>
      <dgm:spPr/>
      <dgm:t>
        <a:bodyPr/>
        <a:lstStyle/>
        <a:p>
          <a:endParaRPr lang="en-US"/>
        </a:p>
      </dgm:t>
    </dgm:pt>
    <dgm:pt modelId="{6CA78B97-532D-5E41-81B4-8D56DA9563C0}" type="sibTrans" cxnId="{F19B8EA3-B57A-A249-9AFE-C2BDC7097B56}">
      <dgm:prSet/>
      <dgm:spPr/>
      <dgm:t>
        <a:bodyPr/>
        <a:lstStyle/>
        <a:p>
          <a:endParaRPr lang="en-US"/>
        </a:p>
      </dgm:t>
    </dgm:pt>
    <dgm:pt modelId="{17B49415-936C-984D-A93E-2BA39FADDE15}">
      <dgm:prSet phldrT="[Text]"/>
      <dgm:spPr/>
      <dgm:t>
        <a:bodyPr/>
        <a:lstStyle/>
        <a:p>
          <a:r>
            <a:rPr lang="en-US" dirty="0"/>
            <a:t>School; Village; Housing Estate</a:t>
          </a:r>
        </a:p>
      </dgm:t>
    </dgm:pt>
    <dgm:pt modelId="{D7CEBB12-FBE4-2D43-91B0-97541513A153}" type="parTrans" cxnId="{E27DE48F-8C5E-5841-9736-DED4C4DF0FF5}">
      <dgm:prSet/>
      <dgm:spPr/>
      <dgm:t>
        <a:bodyPr/>
        <a:lstStyle/>
        <a:p>
          <a:endParaRPr lang="en-US"/>
        </a:p>
      </dgm:t>
    </dgm:pt>
    <dgm:pt modelId="{2018404F-4823-364E-B4AF-C69916B41CC5}" type="sibTrans" cxnId="{E27DE48F-8C5E-5841-9736-DED4C4DF0FF5}">
      <dgm:prSet/>
      <dgm:spPr/>
      <dgm:t>
        <a:bodyPr/>
        <a:lstStyle/>
        <a:p>
          <a:endParaRPr lang="en-US"/>
        </a:p>
      </dgm:t>
    </dgm:pt>
    <dgm:pt modelId="{31A7526A-7976-5343-9D0A-94AC5765BF55}">
      <dgm:prSet phldrT="[Text]" custT="1"/>
      <dgm:spPr/>
      <dgm:t>
        <a:bodyPr/>
        <a:lstStyle/>
        <a:p>
          <a:r>
            <a:rPr lang="en-US" sz="2800" dirty="0"/>
            <a:t>Polling Centre (</a:t>
          </a:r>
          <a:r>
            <a:rPr lang="en-US" sz="2800" dirty="0" err="1"/>
            <a:t>Pusat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FCD639A8-0902-C14F-AC49-01A3D36F0C66}" type="parTrans" cxnId="{FD7C9ECF-1C86-9B46-93C3-618A6B46424C}">
      <dgm:prSet/>
      <dgm:spPr/>
      <dgm:t>
        <a:bodyPr/>
        <a:lstStyle/>
        <a:p>
          <a:endParaRPr lang="en-US"/>
        </a:p>
      </dgm:t>
    </dgm:pt>
    <dgm:pt modelId="{1E914EF2-DDF8-E34D-B8B2-7F447F88504E}" type="sibTrans" cxnId="{FD7C9ECF-1C86-9B46-93C3-618A6B46424C}">
      <dgm:prSet/>
      <dgm:spPr/>
      <dgm:t>
        <a:bodyPr/>
        <a:lstStyle/>
        <a:p>
          <a:endParaRPr lang="en-US"/>
        </a:p>
      </dgm:t>
    </dgm:pt>
    <dgm:pt modelId="{BC19AE7E-21E5-344C-8899-ACE8E3FFF4F3}">
      <dgm:prSet phldrT="[Text]"/>
      <dgm:spPr/>
      <dgm:t>
        <a:bodyPr/>
        <a:lstStyle/>
        <a:p>
          <a:r>
            <a:rPr lang="en-US" dirty="0"/>
            <a:t>Classroom; Hall; Longhouse</a:t>
          </a:r>
        </a:p>
      </dgm:t>
    </dgm:pt>
    <dgm:pt modelId="{68811709-5243-E741-B329-3D6C56EDD871}" type="parTrans" cxnId="{3EDDD9B0-7A8B-F14A-A26D-E57BF38B923C}">
      <dgm:prSet/>
      <dgm:spPr/>
      <dgm:t>
        <a:bodyPr/>
        <a:lstStyle/>
        <a:p>
          <a:endParaRPr lang="en-US"/>
        </a:p>
      </dgm:t>
    </dgm:pt>
    <dgm:pt modelId="{4BE15FC4-5F34-CB4E-BAAC-3506235FC752}" type="sibTrans" cxnId="{3EDDD9B0-7A8B-F14A-A26D-E57BF38B923C}">
      <dgm:prSet/>
      <dgm:spPr/>
      <dgm:t>
        <a:bodyPr/>
        <a:lstStyle/>
        <a:p>
          <a:endParaRPr lang="en-US"/>
        </a:p>
      </dgm:t>
    </dgm:pt>
    <dgm:pt modelId="{DE3A693D-B31A-3244-8852-4413ECFD32D8}">
      <dgm:prSet phldrT="[Text]" custT="1"/>
      <dgm:spPr/>
      <dgm:t>
        <a:bodyPr/>
        <a:lstStyle/>
        <a:p>
          <a:r>
            <a:rPr lang="en-US" sz="2800" dirty="0"/>
            <a:t>Polling Stream (</a:t>
          </a:r>
          <a:r>
            <a:rPr lang="en-US" sz="2800" dirty="0" err="1"/>
            <a:t>Saluran</a:t>
          </a:r>
          <a:r>
            <a:rPr lang="en-US" sz="2800" dirty="0"/>
            <a:t>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D1C8E185-0D06-CD4D-9DC5-39A68F8A5D2C}" type="parTrans" cxnId="{47CA5F97-9C6B-054D-934C-C163BEC6B3BE}">
      <dgm:prSet/>
      <dgm:spPr/>
      <dgm:t>
        <a:bodyPr/>
        <a:lstStyle/>
        <a:p>
          <a:endParaRPr lang="en-US"/>
        </a:p>
      </dgm:t>
    </dgm:pt>
    <dgm:pt modelId="{CCA69223-94BF-494B-AE3E-BD8ED7981070}" type="sibTrans" cxnId="{47CA5F97-9C6B-054D-934C-C163BEC6B3BE}">
      <dgm:prSet/>
      <dgm:spPr/>
      <dgm:t>
        <a:bodyPr/>
        <a:lstStyle/>
        <a:p>
          <a:endParaRPr lang="en-US"/>
        </a:p>
      </dgm:t>
    </dgm:pt>
    <dgm:pt modelId="{C30E4054-2443-402C-B7C7-4FB6DE493AB5}">
      <dgm:prSet phldrT="[Text]"/>
      <dgm:spPr/>
      <dgm:t>
        <a:bodyPr/>
        <a:lstStyle/>
        <a:p>
          <a:r>
            <a:rPr lang="en-US" dirty="0" err="1"/>
            <a:t>Mukim</a:t>
          </a:r>
          <a:r>
            <a:rPr lang="en-US" dirty="0"/>
            <a:t>, Town &amp; surroundings</a:t>
          </a:r>
        </a:p>
      </dgm:t>
    </dgm:pt>
    <dgm:pt modelId="{5ABC9B4E-3622-4CA7-B951-B5FD594F3D52}" type="parTrans" cxnId="{7659A932-4775-46FF-9EAE-36292ACD3C62}">
      <dgm:prSet/>
      <dgm:spPr/>
      <dgm:t>
        <a:bodyPr/>
        <a:lstStyle/>
        <a:p>
          <a:endParaRPr lang="en-US"/>
        </a:p>
      </dgm:t>
    </dgm:pt>
    <dgm:pt modelId="{14B47058-B21B-438F-A686-51B4293DC98A}" type="sibTrans" cxnId="{7659A932-4775-46FF-9EAE-36292ACD3C62}">
      <dgm:prSet/>
      <dgm:spPr/>
      <dgm:t>
        <a:bodyPr/>
        <a:lstStyle/>
        <a:p>
          <a:endParaRPr lang="en-US"/>
        </a:p>
      </dgm:t>
    </dgm:pt>
    <dgm:pt modelId="{AF4652D2-8E9A-4828-9B4D-51B309D3079C}">
      <dgm:prSet phldrT="[Text]" custT="1"/>
      <dgm:spPr/>
      <dgm:t>
        <a:bodyPr/>
        <a:lstStyle/>
        <a:p>
          <a:r>
            <a:rPr lang="en-US" sz="2800" dirty="0"/>
            <a:t>Polling District (Daerah </a:t>
          </a:r>
          <a:r>
            <a:rPr lang="en-US" sz="2800" dirty="0" err="1"/>
            <a:t>Mengundi</a:t>
          </a:r>
          <a:r>
            <a:rPr lang="en-US" sz="2800" dirty="0"/>
            <a:t>)</a:t>
          </a:r>
        </a:p>
      </dgm:t>
    </dgm:pt>
    <dgm:pt modelId="{8A8C0962-D0A4-4072-87C2-03E67A559617}" type="parTrans" cxnId="{89D41598-4847-494B-BC18-653D8AECBB73}">
      <dgm:prSet/>
      <dgm:spPr/>
      <dgm:t>
        <a:bodyPr/>
        <a:lstStyle/>
        <a:p>
          <a:endParaRPr lang="en-US"/>
        </a:p>
      </dgm:t>
    </dgm:pt>
    <dgm:pt modelId="{02CA0BBD-860F-4509-A586-E65A3EC2B0C5}" type="sibTrans" cxnId="{89D41598-4847-494B-BC18-653D8AECBB73}">
      <dgm:prSet/>
      <dgm:spPr/>
      <dgm:t>
        <a:bodyPr/>
        <a:lstStyle/>
        <a:p>
          <a:endParaRPr lang="en-US"/>
        </a:p>
      </dgm:t>
    </dgm:pt>
    <dgm:pt modelId="{29E296DF-A797-FE41-B6B4-5CB88574734C}" type="pres">
      <dgm:prSet presAssocID="{1EAF9249-C748-224D-A3DB-C7D2608BB1F1}" presName="Name0" presStyleCnt="0">
        <dgm:presLayoutVars>
          <dgm:chMax/>
          <dgm:chPref/>
          <dgm:dir/>
        </dgm:presLayoutVars>
      </dgm:prSet>
      <dgm:spPr/>
    </dgm:pt>
    <dgm:pt modelId="{6A7BE313-CAEE-E648-A684-66870A5BBE39}" type="pres">
      <dgm:prSet presAssocID="{A2AC864F-25F4-6A4B-8EAF-4A254C51449E}" presName="parenttextcomposite" presStyleCnt="0"/>
      <dgm:spPr/>
    </dgm:pt>
    <dgm:pt modelId="{5F74CD61-8786-3147-B5A0-30EC5D4178A9}" type="pres">
      <dgm:prSet presAssocID="{A2AC864F-25F4-6A4B-8EAF-4A254C51449E}" presName="parenttext" presStyleLbl="revTx" presStyleIdx="0" presStyleCnt="4">
        <dgm:presLayoutVars>
          <dgm:chMax/>
          <dgm:chPref val="2"/>
          <dgm:bulletEnabled val="1"/>
        </dgm:presLayoutVars>
      </dgm:prSet>
      <dgm:spPr/>
    </dgm:pt>
    <dgm:pt modelId="{5A45DB56-75F5-3341-B818-0E7AC1B9D510}" type="pres">
      <dgm:prSet presAssocID="{A2AC864F-25F4-6A4B-8EAF-4A254C51449E}" presName="composite" presStyleCnt="0"/>
      <dgm:spPr/>
    </dgm:pt>
    <dgm:pt modelId="{06D11F9D-463D-EF41-B720-4A9BBCBED9B5}" type="pres">
      <dgm:prSet presAssocID="{A2AC864F-25F4-6A4B-8EAF-4A254C51449E}" presName="chevron1" presStyleLbl="alignNode1" presStyleIdx="0" presStyleCnt="28"/>
      <dgm:spPr/>
    </dgm:pt>
    <dgm:pt modelId="{87C3848E-EE66-D544-9DCB-8AD433E62534}" type="pres">
      <dgm:prSet presAssocID="{A2AC864F-25F4-6A4B-8EAF-4A254C51449E}" presName="chevron2" presStyleLbl="alignNode1" presStyleIdx="1" presStyleCnt="28"/>
      <dgm:spPr/>
    </dgm:pt>
    <dgm:pt modelId="{058103B3-BC34-3C40-962A-E837D20449BD}" type="pres">
      <dgm:prSet presAssocID="{A2AC864F-25F4-6A4B-8EAF-4A254C51449E}" presName="chevron3" presStyleLbl="alignNode1" presStyleIdx="2" presStyleCnt="28"/>
      <dgm:spPr/>
    </dgm:pt>
    <dgm:pt modelId="{9AEF75F8-A05F-D143-AEB2-00D88ABB4397}" type="pres">
      <dgm:prSet presAssocID="{A2AC864F-25F4-6A4B-8EAF-4A254C51449E}" presName="chevron4" presStyleLbl="alignNode1" presStyleIdx="3" presStyleCnt="28"/>
      <dgm:spPr/>
    </dgm:pt>
    <dgm:pt modelId="{E7A0D320-668B-6743-8E9C-B23AA51DD1A0}" type="pres">
      <dgm:prSet presAssocID="{A2AC864F-25F4-6A4B-8EAF-4A254C51449E}" presName="chevron5" presStyleLbl="alignNode1" presStyleIdx="4" presStyleCnt="28"/>
      <dgm:spPr/>
    </dgm:pt>
    <dgm:pt modelId="{C9C10E82-D597-064F-90FC-D914615320EA}" type="pres">
      <dgm:prSet presAssocID="{A2AC864F-25F4-6A4B-8EAF-4A254C51449E}" presName="chevron6" presStyleLbl="alignNode1" presStyleIdx="5" presStyleCnt="28"/>
      <dgm:spPr/>
    </dgm:pt>
    <dgm:pt modelId="{576C64B2-0797-4446-8FE4-A4D4CF69FB2E}" type="pres">
      <dgm:prSet presAssocID="{A2AC864F-25F4-6A4B-8EAF-4A254C51449E}" presName="chevron7" presStyleLbl="alignNode1" presStyleIdx="6" presStyleCnt="28"/>
      <dgm:spPr/>
    </dgm:pt>
    <dgm:pt modelId="{67863F8F-A7C8-8345-A589-5C1AE47E402F}" type="pres">
      <dgm:prSet presAssocID="{A2AC864F-25F4-6A4B-8EAF-4A254C51449E}" presName="childtext" presStyleLbl="solidFgAcc1" presStyleIdx="0" presStyleCnt="4" custScaleX="145469">
        <dgm:presLayoutVars>
          <dgm:chMax/>
          <dgm:chPref val="0"/>
          <dgm:bulletEnabled val="1"/>
        </dgm:presLayoutVars>
      </dgm:prSet>
      <dgm:spPr/>
    </dgm:pt>
    <dgm:pt modelId="{A1B9022C-0A2E-DD4E-828C-31B5AF40DAC6}" type="pres">
      <dgm:prSet presAssocID="{EF492797-1263-BB46-AFE6-E5B1DA48261F}" presName="sibTrans" presStyleCnt="0"/>
      <dgm:spPr/>
    </dgm:pt>
    <dgm:pt modelId="{BD2C0C87-644D-4DEA-8A1D-E75CAE9E5610}" type="pres">
      <dgm:prSet presAssocID="{C30E4054-2443-402C-B7C7-4FB6DE493AB5}" presName="parenttextcomposite" presStyleCnt="0"/>
      <dgm:spPr/>
    </dgm:pt>
    <dgm:pt modelId="{D0F7D0DC-C280-4449-BDB1-279A1872B08A}" type="pres">
      <dgm:prSet presAssocID="{C30E4054-2443-402C-B7C7-4FB6DE493AB5}" presName="parenttext" presStyleLbl="revTx" presStyleIdx="1" presStyleCnt="4">
        <dgm:presLayoutVars>
          <dgm:chMax/>
          <dgm:chPref val="2"/>
          <dgm:bulletEnabled val="1"/>
        </dgm:presLayoutVars>
      </dgm:prSet>
      <dgm:spPr/>
    </dgm:pt>
    <dgm:pt modelId="{2C0C1EF4-F730-44D3-B81D-2D0F6A036B0F}" type="pres">
      <dgm:prSet presAssocID="{C30E4054-2443-402C-B7C7-4FB6DE493AB5}" presName="composite" presStyleCnt="0"/>
      <dgm:spPr/>
    </dgm:pt>
    <dgm:pt modelId="{EFC7F59F-FEE4-489C-867E-1248F5120291}" type="pres">
      <dgm:prSet presAssocID="{C30E4054-2443-402C-B7C7-4FB6DE493AB5}" presName="chevron1" presStyleLbl="alignNode1" presStyleIdx="7" presStyleCnt="28"/>
      <dgm:spPr/>
    </dgm:pt>
    <dgm:pt modelId="{27BE8DB2-BD17-47D4-832E-8FA746019616}" type="pres">
      <dgm:prSet presAssocID="{C30E4054-2443-402C-B7C7-4FB6DE493AB5}" presName="chevron2" presStyleLbl="alignNode1" presStyleIdx="8" presStyleCnt="28"/>
      <dgm:spPr/>
    </dgm:pt>
    <dgm:pt modelId="{74A32442-04EC-4521-BACB-3732E25235AC}" type="pres">
      <dgm:prSet presAssocID="{C30E4054-2443-402C-B7C7-4FB6DE493AB5}" presName="chevron3" presStyleLbl="alignNode1" presStyleIdx="9" presStyleCnt="28"/>
      <dgm:spPr/>
    </dgm:pt>
    <dgm:pt modelId="{51FDE8E6-1FC8-48B0-BFEF-8A780363D0A0}" type="pres">
      <dgm:prSet presAssocID="{C30E4054-2443-402C-B7C7-4FB6DE493AB5}" presName="chevron4" presStyleLbl="alignNode1" presStyleIdx="10" presStyleCnt="28"/>
      <dgm:spPr/>
    </dgm:pt>
    <dgm:pt modelId="{84BE67C6-DF34-4663-8C5B-FCC2903EAC03}" type="pres">
      <dgm:prSet presAssocID="{C30E4054-2443-402C-B7C7-4FB6DE493AB5}" presName="chevron5" presStyleLbl="alignNode1" presStyleIdx="11" presStyleCnt="28"/>
      <dgm:spPr/>
    </dgm:pt>
    <dgm:pt modelId="{438E54AE-6028-4DAA-A8FB-B79CD8819B9E}" type="pres">
      <dgm:prSet presAssocID="{C30E4054-2443-402C-B7C7-4FB6DE493AB5}" presName="chevron6" presStyleLbl="alignNode1" presStyleIdx="12" presStyleCnt="28"/>
      <dgm:spPr/>
    </dgm:pt>
    <dgm:pt modelId="{B6AD4EA7-42E2-400D-898A-CA30A5C56B62}" type="pres">
      <dgm:prSet presAssocID="{C30E4054-2443-402C-B7C7-4FB6DE493AB5}" presName="chevron7" presStyleLbl="alignNode1" presStyleIdx="13" presStyleCnt="28"/>
      <dgm:spPr/>
    </dgm:pt>
    <dgm:pt modelId="{D4BD35C3-C5AC-4D94-A69B-19182F73B7B8}" type="pres">
      <dgm:prSet presAssocID="{C30E4054-2443-402C-B7C7-4FB6DE493AB5}" presName="childtext" presStyleLbl="solidFgAcc1" presStyleIdx="1" presStyleCnt="4" custScaleX="144471" custScaleY="107513" custLinFactNeighborX="1244" custLinFactNeighborY="-2851">
        <dgm:presLayoutVars>
          <dgm:chMax/>
          <dgm:chPref val="0"/>
          <dgm:bulletEnabled val="1"/>
        </dgm:presLayoutVars>
      </dgm:prSet>
      <dgm:spPr/>
    </dgm:pt>
    <dgm:pt modelId="{19104BA6-FF7B-426D-9439-E1C6F09A4399}" type="pres">
      <dgm:prSet presAssocID="{14B47058-B21B-438F-A686-51B4293DC98A}" presName="sibTrans" presStyleCnt="0"/>
      <dgm:spPr/>
    </dgm:pt>
    <dgm:pt modelId="{6621170D-5591-CF4F-BF06-B14942EC1D7B}" type="pres">
      <dgm:prSet presAssocID="{17B49415-936C-984D-A93E-2BA39FADDE15}" presName="parenttextcomposite" presStyleCnt="0"/>
      <dgm:spPr/>
    </dgm:pt>
    <dgm:pt modelId="{CEC356B6-F8CE-7F42-89B4-0112721B52F1}" type="pres">
      <dgm:prSet presAssocID="{17B49415-936C-984D-A93E-2BA39FADDE15}" presName="parenttext" presStyleLbl="revTx" presStyleIdx="2" presStyleCnt="4">
        <dgm:presLayoutVars>
          <dgm:chMax/>
          <dgm:chPref val="2"/>
          <dgm:bulletEnabled val="1"/>
        </dgm:presLayoutVars>
      </dgm:prSet>
      <dgm:spPr/>
    </dgm:pt>
    <dgm:pt modelId="{12B047CE-A2DD-5B45-8F6F-4516B5F07882}" type="pres">
      <dgm:prSet presAssocID="{17B49415-936C-984D-A93E-2BA39FADDE15}" presName="composite" presStyleCnt="0"/>
      <dgm:spPr/>
    </dgm:pt>
    <dgm:pt modelId="{BF6E55A2-04C5-3944-B675-CAE993BF6D5E}" type="pres">
      <dgm:prSet presAssocID="{17B49415-936C-984D-A93E-2BA39FADDE15}" presName="chevron1" presStyleLbl="alignNode1" presStyleIdx="14" presStyleCnt="28"/>
      <dgm:spPr/>
    </dgm:pt>
    <dgm:pt modelId="{E890C4F0-188D-E042-813B-2D2552EAE80B}" type="pres">
      <dgm:prSet presAssocID="{17B49415-936C-984D-A93E-2BA39FADDE15}" presName="chevron2" presStyleLbl="alignNode1" presStyleIdx="15" presStyleCnt="28"/>
      <dgm:spPr/>
    </dgm:pt>
    <dgm:pt modelId="{8B3E962D-A092-4243-BAE8-F80ACB32D63F}" type="pres">
      <dgm:prSet presAssocID="{17B49415-936C-984D-A93E-2BA39FADDE15}" presName="chevron3" presStyleLbl="alignNode1" presStyleIdx="16" presStyleCnt="28"/>
      <dgm:spPr/>
    </dgm:pt>
    <dgm:pt modelId="{3B7D4789-FFAF-C74F-995E-18F51B720348}" type="pres">
      <dgm:prSet presAssocID="{17B49415-936C-984D-A93E-2BA39FADDE15}" presName="chevron4" presStyleLbl="alignNode1" presStyleIdx="17" presStyleCnt="28"/>
      <dgm:spPr/>
    </dgm:pt>
    <dgm:pt modelId="{E9A23A07-5D48-474B-B164-D7B59B64173D}" type="pres">
      <dgm:prSet presAssocID="{17B49415-936C-984D-A93E-2BA39FADDE15}" presName="chevron5" presStyleLbl="alignNode1" presStyleIdx="18" presStyleCnt="28"/>
      <dgm:spPr/>
    </dgm:pt>
    <dgm:pt modelId="{1BE5E883-0F8F-C248-8C94-50E9D32FADF4}" type="pres">
      <dgm:prSet presAssocID="{17B49415-936C-984D-A93E-2BA39FADDE15}" presName="chevron6" presStyleLbl="alignNode1" presStyleIdx="19" presStyleCnt="28"/>
      <dgm:spPr/>
    </dgm:pt>
    <dgm:pt modelId="{5083DE07-A4A8-8445-B0B3-954568C121D0}" type="pres">
      <dgm:prSet presAssocID="{17B49415-936C-984D-A93E-2BA39FADDE15}" presName="chevron7" presStyleLbl="alignNode1" presStyleIdx="20" presStyleCnt="28"/>
      <dgm:spPr/>
    </dgm:pt>
    <dgm:pt modelId="{222E8853-52F3-E54E-8C3F-0F6472F1C833}" type="pres">
      <dgm:prSet presAssocID="{17B49415-936C-984D-A93E-2BA39FADDE15}" presName="childtext" presStyleLbl="solidFgAcc1" presStyleIdx="2" presStyleCnt="4" custScaleX="145469">
        <dgm:presLayoutVars>
          <dgm:chMax/>
          <dgm:chPref val="0"/>
          <dgm:bulletEnabled val="1"/>
        </dgm:presLayoutVars>
      </dgm:prSet>
      <dgm:spPr/>
    </dgm:pt>
    <dgm:pt modelId="{E0CF93C1-AEDC-F84D-88AA-C418C9647087}" type="pres">
      <dgm:prSet presAssocID="{2018404F-4823-364E-B4AF-C69916B41CC5}" presName="sibTrans" presStyleCnt="0"/>
      <dgm:spPr/>
    </dgm:pt>
    <dgm:pt modelId="{6059A99C-3013-A84C-B796-DD4018809C57}" type="pres">
      <dgm:prSet presAssocID="{BC19AE7E-21E5-344C-8899-ACE8E3FFF4F3}" presName="parenttextcomposite" presStyleCnt="0"/>
      <dgm:spPr/>
    </dgm:pt>
    <dgm:pt modelId="{F829B10A-D177-3E4A-8C9C-81359CC49B38}" type="pres">
      <dgm:prSet presAssocID="{BC19AE7E-21E5-344C-8899-ACE8E3FFF4F3}" presName="parenttext" presStyleLbl="revTx" presStyleIdx="3" presStyleCnt="4">
        <dgm:presLayoutVars>
          <dgm:chMax/>
          <dgm:chPref val="2"/>
          <dgm:bulletEnabled val="1"/>
        </dgm:presLayoutVars>
      </dgm:prSet>
      <dgm:spPr/>
    </dgm:pt>
    <dgm:pt modelId="{64B82D92-39B4-5749-A736-0BC814B9F87A}" type="pres">
      <dgm:prSet presAssocID="{BC19AE7E-21E5-344C-8899-ACE8E3FFF4F3}" presName="composite" presStyleCnt="0"/>
      <dgm:spPr/>
    </dgm:pt>
    <dgm:pt modelId="{5B168C11-F0D6-914A-B347-CEB83395DD28}" type="pres">
      <dgm:prSet presAssocID="{BC19AE7E-21E5-344C-8899-ACE8E3FFF4F3}" presName="chevron1" presStyleLbl="alignNode1" presStyleIdx="21" presStyleCnt="28"/>
      <dgm:spPr/>
    </dgm:pt>
    <dgm:pt modelId="{6B308EAC-E9C6-244E-820F-D9D42BC8BFDC}" type="pres">
      <dgm:prSet presAssocID="{BC19AE7E-21E5-344C-8899-ACE8E3FFF4F3}" presName="chevron2" presStyleLbl="alignNode1" presStyleIdx="22" presStyleCnt="28"/>
      <dgm:spPr/>
    </dgm:pt>
    <dgm:pt modelId="{03A29D1F-70A4-0C48-89E3-C737226DF61B}" type="pres">
      <dgm:prSet presAssocID="{BC19AE7E-21E5-344C-8899-ACE8E3FFF4F3}" presName="chevron3" presStyleLbl="alignNode1" presStyleIdx="23" presStyleCnt="28"/>
      <dgm:spPr/>
    </dgm:pt>
    <dgm:pt modelId="{9D0E207F-CACA-DE44-B4F7-99D0E80CBDD0}" type="pres">
      <dgm:prSet presAssocID="{BC19AE7E-21E5-344C-8899-ACE8E3FFF4F3}" presName="chevron4" presStyleLbl="alignNode1" presStyleIdx="24" presStyleCnt="28"/>
      <dgm:spPr/>
    </dgm:pt>
    <dgm:pt modelId="{758365EF-7550-1749-90F7-6BB7346476B2}" type="pres">
      <dgm:prSet presAssocID="{BC19AE7E-21E5-344C-8899-ACE8E3FFF4F3}" presName="chevron5" presStyleLbl="alignNode1" presStyleIdx="25" presStyleCnt="28"/>
      <dgm:spPr/>
    </dgm:pt>
    <dgm:pt modelId="{25903E86-BA32-E64A-BE47-285CD15854A2}" type="pres">
      <dgm:prSet presAssocID="{BC19AE7E-21E5-344C-8899-ACE8E3FFF4F3}" presName="chevron6" presStyleLbl="alignNode1" presStyleIdx="26" presStyleCnt="28"/>
      <dgm:spPr/>
    </dgm:pt>
    <dgm:pt modelId="{8FC435B7-FF88-8545-A8F0-56253D28DED6}" type="pres">
      <dgm:prSet presAssocID="{BC19AE7E-21E5-344C-8899-ACE8E3FFF4F3}" presName="chevron7" presStyleLbl="alignNode1" presStyleIdx="27" presStyleCnt="28"/>
      <dgm:spPr/>
    </dgm:pt>
    <dgm:pt modelId="{0236E3C5-D073-9E4F-91D2-8095A6D80B40}" type="pres">
      <dgm:prSet presAssocID="{BC19AE7E-21E5-344C-8899-ACE8E3FFF4F3}" presName="childtext" presStyleLbl="solidFgAcc1" presStyleIdx="3" presStyleCnt="4" custScaleX="145469">
        <dgm:presLayoutVars>
          <dgm:chMax/>
          <dgm:chPref val="0"/>
          <dgm:bulletEnabled val="1"/>
        </dgm:presLayoutVars>
      </dgm:prSet>
      <dgm:spPr/>
    </dgm:pt>
  </dgm:ptLst>
  <dgm:cxnLst>
    <dgm:cxn modelId="{6E8AC213-60FB-E645-A2C3-618DC0E660F1}" type="presOf" srcId="{AF4652D2-8E9A-4828-9B4D-51B309D3079C}" destId="{D4BD35C3-C5AC-4D94-A69B-19182F73B7B8}" srcOrd="0" destOrd="0" presId="urn:microsoft.com/office/officeart/2008/layout/VerticalAccentList"/>
    <dgm:cxn modelId="{5AD13B2F-8036-9F47-AA09-BC8C6D907D1C}" type="presOf" srcId="{17B49415-936C-984D-A93E-2BA39FADDE15}" destId="{CEC356B6-F8CE-7F42-89B4-0112721B52F1}" srcOrd="0" destOrd="0" presId="urn:microsoft.com/office/officeart/2008/layout/VerticalAccentList"/>
    <dgm:cxn modelId="{7659A932-4775-46FF-9EAE-36292ACD3C62}" srcId="{1EAF9249-C748-224D-A3DB-C7D2608BB1F1}" destId="{C30E4054-2443-402C-B7C7-4FB6DE493AB5}" srcOrd="1" destOrd="0" parTransId="{5ABC9B4E-3622-4CA7-B951-B5FD594F3D52}" sibTransId="{14B47058-B21B-438F-A686-51B4293DC98A}"/>
    <dgm:cxn modelId="{0DF5E440-18E9-F448-9D7F-3C6B067E106D}" type="presOf" srcId="{1EAF9249-C748-224D-A3DB-C7D2608BB1F1}" destId="{29E296DF-A797-FE41-B6B4-5CB88574734C}" srcOrd="0" destOrd="0" presId="urn:microsoft.com/office/officeart/2008/layout/VerticalAccentList"/>
    <dgm:cxn modelId="{2C975753-94E4-B941-87C7-C3982E6461AB}" srcId="{1EAF9249-C748-224D-A3DB-C7D2608BB1F1}" destId="{A2AC864F-25F4-6A4B-8EAF-4A254C51449E}" srcOrd="0" destOrd="0" parTransId="{EEB1CCAA-DAD6-2447-852E-FF304B74C913}" sibTransId="{EF492797-1263-BB46-AFE6-E5B1DA48261F}"/>
    <dgm:cxn modelId="{8E26D55D-3DCB-464D-A989-6AA01F20F4FF}" type="presOf" srcId="{DE3A693D-B31A-3244-8852-4413ECFD32D8}" destId="{0236E3C5-D073-9E4F-91D2-8095A6D80B40}" srcOrd="0" destOrd="0" presId="urn:microsoft.com/office/officeart/2008/layout/VerticalAccentList"/>
    <dgm:cxn modelId="{E6602570-E219-4642-A49E-47ABBA1EDA6E}" type="presOf" srcId="{C30E4054-2443-402C-B7C7-4FB6DE493AB5}" destId="{D0F7D0DC-C280-4449-BDB1-279A1872B08A}" srcOrd="0" destOrd="0" presId="urn:microsoft.com/office/officeart/2008/layout/VerticalAccentList"/>
    <dgm:cxn modelId="{E27DE48F-8C5E-5841-9736-DED4C4DF0FF5}" srcId="{1EAF9249-C748-224D-A3DB-C7D2608BB1F1}" destId="{17B49415-936C-984D-A93E-2BA39FADDE15}" srcOrd="2" destOrd="0" parTransId="{D7CEBB12-FBE4-2D43-91B0-97541513A153}" sibTransId="{2018404F-4823-364E-B4AF-C69916B41CC5}"/>
    <dgm:cxn modelId="{690F9A92-724F-CF44-99CC-676F276F9A44}" type="presOf" srcId="{31A7526A-7976-5343-9D0A-94AC5765BF55}" destId="{222E8853-52F3-E54E-8C3F-0F6472F1C833}" srcOrd="0" destOrd="0" presId="urn:microsoft.com/office/officeart/2008/layout/VerticalAccentList"/>
    <dgm:cxn modelId="{47CA5F97-9C6B-054D-934C-C163BEC6B3BE}" srcId="{BC19AE7E-21E5-344C-8899-ACE8E3FFF4F3}" destId="{DE3A693D-B31A-3244-8852-4413ECFD32D8}" srcOrd="0" destOrd="0" parTransId="{D1C8E185-0D06-CD4D-9DC5-39A68F8A5D2C}" sibTransId="{CCA69223-94BF-494B-AE3E-BD8ED7981070}"/>
    <dgm:cxn modelId="{89D41598-4847-494B-BC18-653D8AECBB73}" srcId="{C30E4054-2443-402C-B7C7-4FB6DE493AB5}" destId="{AF4652D2-8E9A-4828-9B4D-51B309D3079C}" srcOrd="0" destOrd="0" parTransId="{8A8C0962-D0A4-4072-87C2-03E67A559617}" sibTransId="{02CA0BBD-860F-4509-A586-E65A3EC2B0C5}"/>
    <dgm:cxn modelId="{F19B8EA3-B57A-A249-9AFE-C2BDC7097B56}" srcId="{A2AC864F-25F4-6A4B-8EAF-4A254C51449E}" destId="{224A550E-698A-F041-82A6-FC65EF4FE97F}" srcOrd="0" destOrd="0" parTransId="{DDCADB0C-6D5F-8743-B8CE-6BE9E5C9AB1C}" sibTransId="{6CA78B97-532D-5E41-81B4-8D56DA9563C0}"/>
    <dgm:cxn modelId="{3EDDD9B0-7A8B-F14A-A26D-E57BF38B923C}" srcId="{1EAF9249-C748-224D-A3DB-C7D2608BB1F1}" destId="{BC19AE7E-21E5-344C-8899-ACE8E3FFF4F3}" srcOrd="3" destOrd="0" parTransId="{68811709-5243-E741-B329-3D6C56EDD871}" sibTransId="{4BE15FC4-5F34-CB4E-BAAC-3506235FC752}"/>
    <dgm:cxn modelId="{FD7C9ECF-1C86-9B46-93C3-618A6B46424C}" srcId="{17B49415-936C-984D-A93E-2BA39FADDE15}" destId="{31A7526A-7976-5343-9D0A-94AC5765BF55}" srcOrd="0" destOrd="0" parTransId="{FCD639A8-0902-C14F-AC49-01A3D36F0C66}" sibTransId="{1E914EF2-DDF8-E34D-B8B2-7F447F88504E}"/>
    <dgm:cxn modelId="{711759D6-4FE1-5C4F-9B6E-3B8E9CA4FB99}" type="presOf" srcId="{A2AC864F-25F4-6A4B-8EAF-4A254C51449E}" destId="{5F74CD61-8786-3147-B5A0-30EC5D4178A9}" srcOrd="0" destOrd="0" presId="urn:microsoft.com/office/officeart/2008/layout/VerticalAccentList"/>
    <dgm:cxn modelId="{20A6D8E0-68DF-564F-A8FF-A8D203FF13DE}" type="presOf" srcId="{224A550E-698A-F041-82A6-FC65EF4FE97F}" destId="{67863F8F-A7C8-8345-A589-5C1AE47E402F}" srcOrd="0" destOrd="0" presId="urn:microsoft.com/office/officeart/2008/layout/VerticalAccentList"/>
    <dgm:cxn modelId="{ED5807EF-76A4-7447-B90C-4A29AD0DE3EA}" type="presOf" srcId="{BC19AE7E-21E5-344C-8899-ACE8E3FFF4F3}" destId="{F829B10A-D177-3E4A-8C9C-81359CC49B38}" srcOrd="0" destOrd="0" presId="urn:microsoft.com/office/officeart/2008/layout/VerticalAccentList"/>
    <dgm:cxn modelId="{0093A6F1-CAB6-E241-A8BE-BE11B16C0425}" type="presParOf" srcId="{29E296DF-A797-FE41-B6B4-5CB88574734C}" destId="{6A7BE313-CAEE-E648-A684-66870A5BBE39}" srcOrd="0" destOrd="0" presId="urn:microsoft.com/office/officeart/2008/layout/VerticalAccentList"/>
    <dgm:cxn modelId="{CB304A7F-D597-AE4E-AE4E-FFD1CE80C5CC}" type="presParOf" srcId="{6A7BE313-CAEE-E648-A684-66870A5BBE39}" destId="{5F74CD61-8786-3147-B5A0-30EC5D4178A9}" srcOrd="0" destOrd="0" presId="urn:microsoft.com/office/officeart/2008/layout/VerticalAccentList"/>
    <dgm:cxn modelId="{54AD9133-B1CF-EC40-BFC3-9903682D1163}" type="presParOf" srcId="{29E296DF-A797-FE41-B6B4-5CB88574734C}" destId="{5A45DB56-75F5-3341-B818-0E7AC1B9D510}" srcOrd="1" destOrd="0" presId="urn:microsoft.com/office/officeart/2008/layout/VerticalAccentList"/>
    <dgm:cxn modelId="{A9B99EC6-A9F4-F442-89E4-D2615766C85F}" type="presParOf" srcId="{5A45DB56-75F5-3341-B818-0E7AC1B9D510}" destId="{06D11F9D-463D-EF41-B720-4A9BBCBED9B5}" srcOrd="0" destOrd="0" presId="urn:microsoft.com/office/officeart/2008/layout/VerticalAccentList"/>
    <dgm:cxn modelId="{3844CC1F-4015-4C4B-9D6A-EF747CC36343}" type="presParOf" srcId="{5A45DB56-75F5-3341-B818-0E7AC1B9D510}" destId="{87C3848E-EE66-D544-9DCB-8AD433E62534}" srcOrd="1" destOrd="0" presId="urn:microsoft.com/office/officeart/2008/layout/VerticalAccentList"/>
    <dgm:cxn modelId="{E34F25DD-8B7A-4D4E-A6EA-89531EDE1D91}" type="presParOf" srcId="{5A45DB56-75F5-3341-B818-0E7AC1B9D510}" destId="{058103B3-BC34-3C40-962A-E837D20449BD}" srcOrd="2" destOrd="0" presId="urn:microsoft.com/office/officeart/2008/layout/VerticalAccentList"/>
    <dgm:cxn modelId="{32DA3984-CC27-A240-AF0C-15E4978ABDCF}" type="presParOf" srcId="{5A45DB56-75F5-3341-B818-0E7AC1B9D510}" destId="{9AEF75F8-A05F-D143-AEB2-00D88ABB4397}" srcOrd="3" destOrd="0" presId="urn:microsoft.com/office/officeart/2008/layout/VerticalAccentList"/>
    <dgm:cxn modelId="{5B8FE267-DE25-D942-8916-31CDA746745B}" type="presParOf" srcId="{5A45DB56-75F5-3341-B818-0E7AC1B9D510}" destId="{E7A0D320-668B-6743-8E9C-B23AA51DD1A0}" srcOrd="4" destOrd="0" presId="urn:microsoft.com/office/officeart/2008/layout/VerticalAccentList"/>
    <dgm:cxn modelId="{F28FA43C-5732-714A-902B-41C6D52E1CED}" type="presParOf" srcId="{5A45DB56-75F5-3341-B818-0E7AC1B9D510}" destId="{C9C10E82-D597-064F-90FC-D914615320EA}" srcOrd="5" destOrd="0" presId="urn:microsoft.com/office/officeart/2008/layout/VerticalAccentList"/>
    <dgm:cxn modelId="{F0E34DCD-30DB-114D-AE71-C666067B63B2}" type="presParOf" srcId="{5A45DB56-75F5-3341-B818-0E7AC1B9D510}" destId="{576C64B2-0797-4446-8FE4-A4D4CF69FB2E}" srcOrd="6" destOrd="0" presId="urn:microsoft.com/office/officeart/2008/layout/VerticalAccentList"/>
    <dgm:cxn modelId="{878F82B7-F4EC-E343-B370-00E2B10D5C20}" type="presParOf" srcId="{5A45DB56-75F5-3341-B818-0E7AC1B9D510}" destId="{67863F8F-A7C8-8345-A589-5C1AE47E402F}" srcOrd="7" destOrd="0" presId="urn:microsoft.com/office/officeart/2008/layout/VerticalAccentList"/>
    <dgm:cxn modelId="{C30E82A8-EB85-A74B-9D92-C4DB1190BF5F}" type="presParOf" srcId="{29E296DF-A797-FE41-B6B4-5CB88574734C}" destId="{A1B9022C-0A2E-DD4E-828C-31B5AF40DAC6}" srcOrd="2" destOrd="0" presId="urn:microsoft.com/office/officeart/2008/layout/VerticalAccentList"/>
    <dgm:cxn modelId="{5F1C36DA-1942-CB4D-AF82-D1D2B31FAB93}" type="presParOf" srcId="{29E296DF-A797-FE41-B6B4-5CB88574734C}" destId="{BD2C0C87-644D-4DEA-8A1D-E75CAE9E5610}" srcOrd="3" destOrd="0" presId="urn:microsoft.com/office/officeart/2008/layout/VerticalAccentList"/>
    <dgm:cxn modelId="{6DA0925D-8102-E048-ABC4-C31EBB4744F6}" type="presParOf" srcId="{BD2C0C87-644D-4DEA-8A1D-E75CAE9E5610}" destId="{D0F7D0DC-C280-4449-BDB1-279A1872B08A}" srcOrd="0" destOrd="0" presId="urn:microsoft.com/office/officeart/2008/layout/VerticalAccentList"/>
    <dgm:cxn modelId="{D0288146-EBF3-6449-A793-1C56CE2F51FE}" type="presParOf" srcId="{29E296DF-A797-FE41-B6B4-5CB88574734C}" destId="{2C0C1EF4-F730-44D3-B81D-2D0F6A036B0F}" srcOrd="4" destOrd="0" presId="urn:microsoft.com/office/officeart/2008/layout/VerticalAccentList"/>
    <dgm:cxn modelId="{C66E914A-50D4-2B4B-A391-64AC8382434D}" type="presParOf" srcId="{2C0C1EF4-F730-44D3-B81D-2D0F6A036B0F}" destId="{EFC7F59F-FEE4-489C-867E-1248F5120291}" srcOrd="0" destOrd="0" presId="urn:microsoft.com/office/officeart/2008/layout/VerticalAccentList"/>
    <dgm:cxn modelId="{E5B502F1-6194-6945-B4AC-ED6348AC7109}" type="presParOf" srcId="{2C0C1EF4-F730-44D3-B81D-2D0F6A036B0F}" destId="{27BE8DB2-BD17-47D4-832E-8FA746019616}" srcOrd="1" destOrd="0" presId="urn:microsoft.com/office/officeart/2008/layout/VerticalAccentList"/>
    <dgm:cxn modelId="{6122E815-3711-0E48-9875-F2D875BDDA9C}" type="presParOf" srcId="{2C0C1EF4-F730-44D3-B81D-2D0F6A036B0F}" destId="{74A32442-04EC-4521-BACB-3732E25235AC}" srcOrd="2" destOrd="0" presId="urn:microsoft.com/office/officeart/2008/layout/VerticalAccentList"/>
    <dgm:cxn modelId="{CFB7224A-89BD-414A-A452-4654BBA5AFF2}" type="presParOf" srcId="{2C0C1EF4-F730-44D3-B81D-2D0F6A036B0F}" destId="{51FDE8E6-1FC8-48B0-BFEF-8A780363D0A0}" srcOrd="3" destOrd="0" presId="urn:microsoft.com/office/officeart/2008/layout/VerticalAccentList"/>
    <dgm:cxn modelId="{BC14B2EA-6735-0E4E-9178-F3CE308A22AD}" type="presParOf" srcId="{2C0C1EF4-F730-44D3-B81D-2D0F6A036B0F}" destId="{84BE67C6-DF34-4663-8C5B-FCC2903EAC03}" srcOrd="4" destOrd="0" presId="urn:microsoft.com/office/officeart/2008/layout/VerticalAccentList"/>
    <dgm:cxn modelId="{A042025F-F8BC-A640-9A90-16F9B5308CCB}" type="presParOf" srcId="{2C0C1EF4-F730-44D3-B81D-2D0F6A036B0F}" destId="{438E54AE-6028-4DAA-A8FB-B79CD8819B9E}" srcOrd="5" destOrd="0" presId="urn:microsoft.com/office/officeart/2008/layout/VerticalAccentList"/>
    <dgm:cxn modelId="{42DE444C-E615-1949-AEC0-7416CEA1F570}" type="presParOf" srcId="{2C0C1EF4-F730-44D3-B81D-2D0F6A036B0F}" destId="{B6AD4EA7-42E2-400D-898A-CA30A5C56B62}" srcOrd="6" destOrd="0" presId="urn:microsoft.com/office/officeart/2008/layout/VerticalAccentList"/>
    <dgm:cxn modelId="{5429D19C-A26C-1844-B61F-23C83B1DA3ED}" type="presParOf" srcId="{2C0C1EF4-F730-44D3-B81D-2D0F6A036B0F}" destId="{D4BD35C3-C5AC-4D94-A69B-19182F73B7B8}" srcOrd="7" destOrd="0" presId="urn:microsoft.com/office/officeart/2008/layout/VerticalAccentList"/>
    <dgm:cxn modelId="{6CAFDC0A-645F-7243-873D-236722006895}" type="presParOf" srcId="{29E296DF-A797-FE41-B6B4-5CB88574734C}" destId="{19104BA6-FF7B-426D-9439-E1C6F09A4399}" srcOrd="5" destOrd="0" presId="urn:microsoft.com/office/officeart/2008/layout/VerticalAccentList"/>
    <dgm:cxn modelId="{40CAD36F-13BA-2D42-B19B-3669ECBD78B5}" type="presParOf" srcId="{29E296DF-A797-FE41-B6B4-5CB88574734C}" destId="{6621170D-5591-CF4F-BF06-B14942EC1D7B}" srcOrd="6" destOrd="0" presId="urn:microsoft.com/office/officeart/2008/layout/VerticalAccentList"/>
    <dgm:cxn modelId="{77D5AE6D-2F53-A948-9A02-46D1DCC6055C}" type="presParOf" srcId="{6621170D-5591-CF4F-BF06-B14942EC1D7B}" destId="{CEC356B6-F8CE-7F42-89B4-0112721B52F1}" srcOrd="0" destOrd="0" presId="urn:microsoft.com/office/officeart/2008/layout/VerticalAccentList"/>
    <dgm:cxn modelId="{6FE36D78-A709-0348-92E1-AA7AB897ADF0}" type="presParOf" srcId="{29E296DF-A797-FE41-B6B4-5CB88574734C}" destId="{12B047CE-A2DD-5B45-8F6F-4516B5F07882}" srcOrd="7" destOrd="0" presId="urn:microsoft.com/office/officeart/2008/layout/VerticalAccentList"/>
    <dgm:cxn modelId="{4706DB45-F68D-0E4E-9862-E3A92C1CE8AF}" type="presParOf" srcId="{12B047CE-A2DD-5B45-8F6F-4516B5F07882}" destId="{BF6E55A2-04C5-3944-B675-CAE993BF6D5E}" srcOrd="0" destOrd="0" presId="urn:microsoft.com/office/officeart/2008/layout/VerticalAccentList"/>
    <dgm:cxn modelId="{1252787E-6D68-1440-8D54-51AE08F05A1B}" type="presParOf" srcId="{12B047CE-A2DD-5B45-8F6F-4516B5F07882}" destId="{E890C4F0-188D-E042-813B-2D2552EAE80B}" srcOrd="1" destOrd="0" presId="urn:microsoft.com/office/officeart/2008/layout/VerticalAccentList"/>
    <dgm:cxn modelId="{EDF208AB-4A9B-1444-98B6-294A7166DD2B}" type="presParOf" srcId="{12B047CE-A2DD-5B45-8F6F-4516B5F07882}" destId="{8B3E962D-A092-4243-BAE8-F80ACB32D63F}" srcOrd="2" destOrd="0" presId="urn:microsoft.com/office/officeart/2008/layout/VerticalAccentList"/>
    <dgm:cxn modelId="{CE4C3DE5-F5F8-4E4A-B434-027639D41A41}" type="presParOf" srcId="{12B047CE-A2DD-5B45-8F6F-4516B5F07882}" destId="{3B7D4789-FFAF-C74F-995E-18F51B720348}" srcOrd="3" destOrd="0" presId="urn:microsoft.com/office/officeart/2008/layout/VerticalAccentList"/>
    <dgm:cxn modelId="{DCE8A9B2-D392-414B-82D2-126DDD1CBE3B}" type="presParOf" srcId="{12B047CE-A2DD-5B45-8F6F-4516B5F07882}" destId="{E9A23A07-5D48-474B-B164-D7B59B64173D}" srcOrd="4" destOrd="0" presId="urn:microsoft.com/office/officeart/2008/layout/VerticalAccentList"/>
    <dgm:cxn modelId="{F255A9A3-5B6A-4542-94B0-F86883DA311B}" type="presParOf" srcId="{12B047CE-A2DD-5B45-8F6F-4516B5F07882}" destId="{1BE5E883-0F8F-C248-8C94-50E9D32FADF4}" srcOrd="5" destOrd="0" presId="urn:microsoft.com/office/officeart/2008/layout/VerticalAccentList"/>
    <dgm:cxn modelId="{E410E205-3B9B-AC44-8D4A-9E937712B7F3}" type="presParOf" srcId="{12B047CE-A2DD-5B45-8F6F-4516B5F07882}" destId="{5083DE07-A4A8-8445-B0B3-954568C121D0}" srcOrd="6" destOrd="0" presId="urn:microsoft.com/office/officeart/2008/layout/VerticalAccentList"/>
    <dgm:cxn modelId="{6CE7BC48-5124-044D-BF4A-232DAA8F8810}" type="presParOf" srcId="{12B047CE-A2DD-5B45-8F6F-4516B5F07882}" destId="{222E8853-52F3-E54E-8C3F-0F6472F1C833}" srcOrd="7" destOrd="0" presId="urn:microsoft.com/office/officeart/2008/layout/VerticalAccentList"/>
    <dgm:cxn modelId="{40B290D9-2774-D548-AA88-B0F86F1E44D7}" type="presParOf" srcId="{29E296DF-A797-FE41-B6B4-5CB88574734C}" destId="{E0CF93C1-AEDC-F84D-88AA-C418C9647087}" srcOrd="8" destOrd="0" presId="urn:microsoft.com/office/officeart/2008/layout/VerticalAccentList"/>
    <dgm:cxn modelId="{1047CAA7-C2FD-A949-A5B8-0CEF8627C44B}" type="presParOf" srcId="{29E296DF-A797-FE41-B6B4-5CB88574734C}" destId="{6059A99C-3013-A84C-B796-DD4018809C57}" srcOrd="9" destOrd="0" presId="urn:microsoft.com/office/officeart/2008/layout/VerticalAccentList"/>
    <dgm:cxn modelId="{69BBD60C-FB72-2341-85A2-55B14F6AA8BE}" type="presParOf" srcId="{6059A99C-3013-A84C-B796-DD4018809C57}" destId="{F829B10A-D177-3E4A-8C9C-81359CC49B38}" srcOrd="0" destOrd="0" presId="urn:microsoft.com/office/officeart/2008/layout/VerticalAccentList"/>
    <dgm:cxn modelId="{4BF84FC5-6764-F64D-9435-11D32EB7CD8D}" type="presParOf" srcId="{29E296DF-A797-FE41-B6B4-5CB88574734C}" destId="{64B82D92-39B4-5749-A736-0BC814B9F87A}" srcOrd="10" destOrd="0" presId="urn:microsoft.com/office/officeart/2008/layout/VerticalAccentList"/>
    <dgm:cxn modelId="{D0A0C809-5B87-8C48-96D7-5FB1875EC7E0}" type="presParOf" srcId="{64B82D92-39B4-5749-A736-0BC814B9F87A}" destId="{5B168C11-F0D6-914A-B347-CEB83395DD28}" srcOrd="0" destOrd="0" presId="urn:microsoft.com/office/officeart/2008/layout/VerticalAccentList"/>
    <dgm:cxn modelId="{F06BE585-5172-F64B-B9DA-730B6036042E}" type="presParOf" srcId="{64B82D92-39B4-5749-A736-0BC814B9F87A}" destId="{6B308EAC-E9C6-244E-820F-D9D42BC8BFDC}" srcOrd="1" destOrd="0" presId="urn:microsoft.com/office/officeart/2008/layout/VerticalAccentList"/>
    <dgm:cxn modelId="{7676B1DE-E288-FF42-A42E-BE9799787079}" type="presParOf" srcId="{64B82D92-39B4-5749-A736-0BC814B9F87A}" destId="{03A29D1F-70A4-0C48-89E3-C737226DF61B}" srcOrd="2" destOrd="0" presId="urn:microsoft.com/office/officeart/2008/layout/VerticalAccentList"/>
    <dgm:cxn modelId="{052217DD-3EB3-CC43-9A26-DB991DF2B890}" type="presParOf" srcId="{64B82D92-39B4-5749-A736-0BC814B9F87A}" destId="{9D0E207F-CACA-DE44-B4F7-99D0E80CBDD0}" srcOrd="3" destOrd="0" presId="urn:microsoft.com/office/officeart/2008/layout/VerticalAccentList"/>
    <dgm:cxn modelId="{11A7CDBE-DA84-2D49-86CA-FFD5EFA5E795}" type="presParOf" srcId="{64B82D92-39B4-5749-A736-0BC814B9F87A}" destId="{758365EF-7550-1749-90F7-6BB7346476B2}" srcOrd="4" destOrd="0" presId="urn:microsoft.com/office/officeart/2008/layout/VerticalAccentList"/>
    <dgm:cxn modelId="{C22EEAFD-C0B6-E74B-A8AA-9E95EF63405E}" type="presParOf" srcId="{64B82D92-39B4-5749-A736-0BC814B9F87A}" destId="{25903E86-BA32-E64A-BE47-285CD15854A2}" srcOrd="5" destOrd="0" presId="urn:microsoft.com/office/officeart/2008/layout/VerticalAccentList"/>
    <dgm:cxn modelId="{7D5D2814-EF6A-DE43-85D7-B7AF6963FC90}" type="presParOf" srcId="{64B82D92-39B4-5749-A736-0BC814B9F87A}" destId="{8FC435B7-FF88-8545-A8F0-56253D28DED6}" srcOrd="6" destOrd="0" presId="urn:microsoft.com/office/officeart/2008/layout/VerticalAccentList"/>
    <dgm:cxn modelId="{2B8A02DA-33B3-374A-8317-5612BA3C5499}" type="presParOf" srcId="{64B82D92-39B4-5749-A736-0BC814B9F87A}" destId="{0236E3C5-D073-9E4F-91D2-8095A6D80B40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4CD61-8786-3147-B5A0-30EC5D4178A9}">
      <dsp:nvSpPr>
        <dsp:cNvPr id="0" name=""/>
        <dsp:cNvSpPr/>
      </dsp:nvSpPr>
      <dsp:spPr>
        <a:xfrm>
          <a:off x="524729" y="3055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524729" y="3055"/>
        <a:ext cx="3754459" cy="341314"/>
      </dsp:txXfrm>
    </dsp:sp>
    <dsp:sp modelId="{06D11F9D-463D-EF41-B720-4A9BBCBED9B5}">
      <dsp:nvSpPr>
        <dsp:cNvPr id="0" name=""/>
        <dsp:cNvSpPr/>
      </dsp:nvSpPr>
      <dsp:spPr>
        <a:xfrm>
          <a:off x="138938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C3848E-EE66-D544-9DCB-8AD433E62534}">
      <dsp:nvSpPr>
        <dsp:cNvPr id="0" name=""/>
        <dsp:cNvSpPr/>
      </dsp:nvSpPr>
      <dsp:spPr>
        <a:xfrm>
          <a:off x="1917093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8103B3-BC34-3C40-962A-E837D20449BD}">
      <dsp:nvSpPr>
        <dsp:cNvPr id="0" name=""/>
        <dsp:cNvSpPr/>
      </dsp:nvSpPr>
      <dsp:spPr>
        <a:xfrm>
          <a:off x="244522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F75F8-A05F-D143-AEB2-00D88ABB4397}">
      <dsp:nvSpPr>
        <dsp:cNvPr id="0" name=""/>
        <dsp:cNvSpPr/>
      </dsp:nvSpPr>
      <dsp:spPr>
        <a:xfrm>
          <a:off x="2972931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A0D320-668B-6743-8E9C-B23AA51DD1A0}">
      <dsp:nvSpPr>
        <dsp:cNvPr id="0" name=""/>
        <dsp:cNvSpPr/>
      </dsp:nvSpPr>
      <dsp:spPr>
        <a:xfrm>
          <a:off x="350105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C10E82-D597-064F-90FC-D914615320EA}">
      <dsp:nvSpPr>
        <dsp:cNvPr id="0" name=""/>
        <dsp:cNvSpPr/>
      </dsp:nvSpPr>
      <dsp:spPr>
        <a:xfrm>
          <a:off x="4028768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6C64B2-0797-4446-8FE4-A4D4CF69FB2E}">
      <dsp:nvSpPr>
        <dsp:cNvPr id="0" name=""/>
        <dsp:cNvSpPr/>
      </dsp:nvSpPr>
      <dsp:spPr>
        <a:xfrm>
          <a:off x="4556896" y="344369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63F8F-A7C8-8345-A589-5C1AE47E402F}">
      <dsp:nvSpPr>
        <dsp:cNvPr id="0" name=""/>
        <dsp:cNvSpPr/>
      </dsp:nvSpPr>
      <dsp:spPr>
        <a:xfrm>
          <a:off x="524729" y="413896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Constituency </a:t>
          </a:r>
          <a:r>
            <a:rPr lang="mr-IN" sz="2800" kern="1200" dirty="0"/>
            <a:t>–</a:t>
          </a:r>
          <a:r>
            <a:rPr lang="en-US" sz="2800" kern="1200" dirty="0"/>
            <a:t> Parliament &amp; State</a:t>
          </a:r>
        </a:p>
      </dsp:txBody>
      <dsp:txXfrm>
        <a:off x="524729" y="413896"/>
        <a:ext cx="5532575" cy="556216"/>
      </dsp:txXfrm>
    </dsp:sp>
    <dsp:sp modelId="{D0F7D0DC-C280-4449-BDB1-279A1872B08A}">
      <dsp:nvSpPr>
        <dsp:cNvPr id="0" name=""/>
        <dsp:cNvSpPr/>
      </dsp:nvSpPr>
      <dsp:spPr>
        <a:xfrm>
          <a:off x="524729" y="1094356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Mukim</a:t>
          </a:r>
          <a:r>
            <a:rPr lang="en-US" sz="1500" kern="1200" dirty="0"/>
            <a:t>, Town &amp; surroundings</a:t>
          </a:r>
        </a:p>
      </dsp:txBody>
      <dsp:txXfrm>
        <a:off x="524729" y="1094356"/>
        <a:ext cx="3754459" cy="341314"/>
      </dsp:txXfrm>
    </dsp:sp>
    <dsp:sp modelId="{EFC7F59F-FEE4-489C-867E-1248F5120291}">
      <dsp:nvSpPr>
        <dsp:cNvPr id="0" name=""/>
        <dsp:cNvSpPr/>
      </dsp:nvSpPr>
      <dsp:spPr>
        <a:xfrm>
          <a:off x="137040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BE8DB2-BD17-47D4-832E-8FA746019616}">
      <dsp:nvSpPr>
        <dsp:cNvPr id="0" name=""/>
        <dsp:cNvSpPr/>
      </dsp:nvSpPr>
      <dsp:spPr>
        <a:xfrm>
          <a:off x="1898115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A32442-04EC-4521-BACB-3732E25235AC}">
      <dsp:nvSpPr>
        <dsp:cNvPr id="0" name=""/>
        <dsp:cNvSpPr/>
      </dsp:nvSpPr>
      <dsp:spPr>
        <a:xfrm>
          <a:off x="2426242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DE8E6-1FC8-48B0-BFEF-8A780363D0A0}">
      <dsp:nvSpPr>
        <dsp:cNvPr id="0" name=""/>
        <dsp:cNvSpPr/>
      </dsp:nvSpPr>
      <dsp:spPr>
        <a:xfrm>
          <a:off x="2953953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E67C6-DF34-4663-8C5B-FCC2903EAC03}">
      <dsp:nvSpPr>
        <dsp:cNvPr id="0" name=""/>
        <dsp:cNvSpPr/>
      </dsp:nvSpPr>
      <dsp:spPr>
        <a:xfrm>
          <a:off x="348208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8E54AE-6028-4DAA-A8FB-B79CD8819B9E}">
      <dsp:nvSpPr>
        <dsp:cNvPr id="0" name=""/>
        <dsp:cNvSpPr/>
      </dsp:nvSpPr>
      <dsp:spPr>
        <a:xfrm>
          <a:off x="4009790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AD4EA7-42E2-400D-898A-CA30A5C56B62}">
      <dsp:nvSpPr>
        <dsp:cNvPr id="0" name=""/>
        <dsp:cNvSpPr/>
      </dsp:nvSpPr>
      <dsp:spPr>
        <a:xfrm>
          <a:off x="4537917" y="1435670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BD35C3-C5AC-4D94-A69B-19182F73B7B8}">
      <dsp:nvSpPr>
        <dsp:cNvPr id="0" name=""/>
        <dsp:cNvSpPr/>
      </dsp:nvSpPr>
      <dsp:spPr>
        <a:xfrm>
          <a:off x="572042" y="1468445"/>
          <a:ext cx="5494618" cy="598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District (Daerah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72042" y="1468445"/>
        <a:ext cx="5494618" cy="598004"/>
      </dsp:txXfrm>
    </dsp:sp>
    <dsp:sp modelId="{CEC356B6-F8CE-7F42-89B4-0112721B52F1}">
      <dsp:nvSpPr>
        <dsp:cNvPr id="0" name=""/>
        <dsp:cNvSpPr/>
      </dsp:nvSpPr>
      <dsp:spPr>
        <a:xfrm>
          <a:off x="524729" y="2185657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School; Village; Housing Estate</a:t>
          </a:r>
        </a:p>
      </dsp:txBody>
      <dsp:txXfrm>
        <a:off x="524729" y="2185657"/>
        <a:ext cx="3754459" cy="341314"/>
      </dsp:txXfrm>
    </dsp:sp>
    <dsp:sp modelId="{BF6E55A2-04C5-3944-B675-CAE993BF6D5E}">
      <dsp:nvSpPr>
        <dsp:cNvPr id="0" name=""/>
        <dsp:cNvSpPr/>
      </dsp:nvSpPr>
      <dsp:spPr>
        <a:xfrm>
          <a:off x="138938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0C4F0-188D-E042-813B-2D2552EAE80B}">
      <dsp:nvSpPr>
        <dsp:cNvPr id="0" name=""/>
        <dsp:cNvSpPr/>
      </dsp:nvSpPr>
      <dsp:spPr>
        <a:xfrm>
          <a:off x="1917093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3E962D-A092-4243-BAE8-F80ACB32D63F}">
      <dsp:nvSpPr>
        <dsp:cNvPr id="0" name=""/>
        <dsp:cNvSpPr/>
      </dsp:nvSpPr>
      <dsp:spPr>
        <a:xfrm>
          <a:off x="244522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D4789-FFAF-C74F-995E-18F51B720348}">
      <dsp:nvSpPr>
        <dsp:cNvPr id="0" name=""/>
        <dsp:cNvSpPr/>
      </dsp:nvSpPr>
      <dsp:spPr>
        <a:xfrm>
          <a:off x="2972931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A23A07-5D48-474B-B164-D7B59B64173D}">
      <dsp:nvSpPr>
        <dsp:cNvPr id="0" name=""/>
        <dsp:cNvSpPr/>
      </dsp:nvSpPr>
      <dsp:spPr>
        <a:xfrm>
          <a:off x="350105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5E883-0F8F-C248-8C94-50E9D32FADF4}">
      <dsp:nvSpPr>
        <dsp:cNvPr id="0" name=""/>
        <dsp:cNvSpPr/>
      </dsp:nvSpPr>
      <dsp:spPr>
        <a:xfrm>
          <a:off x="4028768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83DE07-A4A8-8445-B0B3-954568C121D0}">
      <dsp:nvSpPr>
        <dsp:cNvPr id="0" name=""/>
        <dsp:cNvSpPr/>
      </dsp:nvSpPr>
      <dsp:spPr>
        <a:xfrm>
          <a:off x="4556896" y="2526971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E8853-52F3-E54E-8C3F-0F6472F1C833}">
      <dsp:nvSpPr>
        <dsp:cNvPr id="0" name=""/>
        <dsp:cNvSpPr/>
      </dsp:nvSpPr>
      <dsp:spPr>
        <a:xfrm>
          <a:off x="524729" y="2596498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Centre (</a:t>
          </a:r>
          <a:r>
            <a:rPr lang="en-US" sz="2800" kern="1200" dirty="0" err="1"/>
            <a:t>Pusat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2596498"/>
        <a:ext cx="5532575" cy="556216"/>
      </dsp:txXfrm>
    </dsp:sp>
    <dsp:sp modelId="{F829B10A-D177-3E4A-8C9C-81359CC49B38}">
      <dsp:nvSpPr>
        <dsp:cNvPr id="0" name=""/>
        <dsp:cNvSpPr/>
      </dsp:nvSpPr>
      <dsp:spPr>
        <a:xfrm>
          <a:off x="524729" y="3276958"/>
          <a:ext cx="3754459" cy="341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Classroom; Hall; Longhouse</a:t>
          </a:r>
        </a:p>
      </dsp:txBody>
      <dsp:txXfrm>
        <a:off x="524729" y="3276958"/>
        <a:ext cx="3754459" cy="341314"/>
      </dsp:txXfrm>
    </dsp:sp>
    <dsp:sp modelId="{5B168C11-F0D6-914A-B347-CEB83395DD28}">
      <dsp:nvSpPr>
        <dsp:cNvPr id="0" name=""/>
        <dsp:cNvSpPr/>
      </dsp:nvSpPr>
      <dsp:spPr>
        <a:xfrm>
          <a:off x="138938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308EAC-E9C6-244E-820F-D9D42BC8BFDC}">
      <dsp:nvSpPr>
        <dsp:cNvPr id="0" name=""/>
        <dsp:cNvSpPr/>
      </dsp:nvSpPr>
      <dsp:spPr>
        <a:xfrm>
          <a:off x="1917093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A29D1F-70A4-0C48-89E3-C737226DF61B}">
      <dsp:nvSpPr>
        <dsp:cNvPr id="0" name=""/>
        <dsp:cNvSpPr/>
      </dsp:nvSpPr>
      <dsp:spPr>
        <a:xfrm>
          <a:off x="244522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0E207F-CACA-DE44-B4F7-99D0E80CBDD0}">
      <dsp:nvSpPr>
        <dsp:cNvPr id="0" name=""/>
        <dsp:cNvSpPr/>
      </dsp:nvSpPr>
      <dsp:spPr>
        <a:xfrm>
          <a:off x="2972931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8365EF-7550-1749-90F7-6BB7346476B2}">
      <dsp:nvSpPr>
        <dsp:cNvPr id="0" name=""/>
        <dsp:cNvSpPr/>
      </dsp:nvSpPr>
      <dsp:spPr>
        <a:xfrm>
          <a:off x="350105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03E86-BA32-E64A-BE47-285CD15854A2}">
      <dsp:nvSpPr>
        <dsp:cNvPr id="0" name=""/>
        <dsp:cNvSpPr/>
      </dsp:nvSpPr>
      <dsp:spPr>
        <a:xfrm>
          <a:off x="4028768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C435B7-FF88-8545-A8F0-56253D28DED6}">
      <dsp:nvSpPr>
        <dsp:cNvPr id="0" name=""/>
        <dsp:cNvSpPr/>
      </dsp:nvSpPr>
      <dsp:spPr>
        <a:xfrm>
          <a:off x="4556896" y="3618272"/>
          <a:ext cx="878543" cy="69527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36E3C5-D073-9E4F-91D2-8095A6D80B40}">
      <dsp:nvSpPr>
        <dsp:cNvPr id="0" name=""/>
        <dsp:cNvSpPr/>
      </dsp:nvSpPr>
      <dsp:spPr>
        <a:xfrm>
          <a:off x="524729" y="3687799"/>
          <a:ext cx="5532575" cy="556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Polling Stream (</a:t>
          </a:r>
          <a:r>
            <a:rPr lang="en-US" sz="2800" kern="1200" dirty="0" err="1"/>
            <a:t>Saluran</a:t>
          </a:r>
          <a:r>
            <a:rPr lang="en-US" sz="2800" kern="1200" dirty="0"/>
            <a:t> </a:t>
          </a:r>
          <a:r>
            <a:rPr lang="en-US" sz="2800" kern="1200" dirty="0" err="1"/>
            <a:t>Mengundi</a:t>
          </a:r>
          <a:r>
            <a:rPr lang="en-US" sz="2800" kern="1200" dirty="0"/>
            <a:t>)</a:t>
          </a:r>
        </a:p>
      </dsp:txBody>
      <dsp:txXfrm>
        <a:off x="524729" y="3687799"/>
        <a:ext cx="5532575" cy="556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F72CF-233C-7B45-9AE4-473CDAAC8C26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37936-672E-C543-A620-7049E9021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5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0E84A-B93A-C041-9331-8D8E8BAF3DDD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2FC19-F434-D440-851E-8C04347D0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Sample of a voter roll.</a:t>
            </a:r>
          </a:p>
        </p:txBody>
      </p:sp>
    </p:spTree>
    <p:extLst>
      <p:ext uri="{BB962C8B-B14F-4D97-AF65-F5344CB8AC3E}">
        <p14:creationId xmlns:p14="http://schemas.microsoft.com/office/powerpoint/2010/main" val="319597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Sarawak just had their State Election in April this year.</a:t>
            </a:r>
          </a:p>
        </p:txBody>
      </p:sp>
    </p:spTree>
    <p:extLst>
      <p:ext uri="{BB962C8B-B14F-4D97-AF65-F5344CB8AC3E}">
        <p14:creationId xmlns:p14="http://schemas.microsoft.com/office/powerpoint/2010/main" val="2827560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</a:t>
            </a:r>
            <a:r>
              <a:rPr lang="en-US" dirty="0" err="1"/>
              <a:t>Borang</a:t>
            </a:r>
            <a:r>
              <a:rPr lang="en-US" baseline="0" dirty="0"/>
              <a:t> 10 can also be used in case of “wrong sex” in the Electoral Roll of the Voter.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C943-2CCB-3D4F-9325-B37E9685B6D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2354365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4517380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2354365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4517380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05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0806" y="6587066"/>
            <a:ext cx="1279556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587066"/>
            <a:ext cx="6579694" cy="23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072" y="6587066"/>
            <a:ext cx="575733" cy="239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546302"/>
            <a:ext cx="7408333" cy="404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wmf"/><Relationship Id="rId4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mkhong.com/jim-the-polling-agent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Polling Agents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Role and Procedures</a:t>
            </a:r>
            <a:r>
              <a:rPr lang="en-US" baseline="0" dirty="0"/>
              <a:t> of Polling Agents in General 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6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41" y="4990349"/>
            <a:ext cx="4267200" cy="1905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3369" y="2400300"/>
            <a:ext cx="4816455" cy="29432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Registration requirements: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copy of MyKad (both sides)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Passport size photo (recent) for tag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One for each role PA, CA and BA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Write name &amp; IC no at back</a:t>
            </a:r>
          </a:p>
          <a:p>
            <a:r>
              <a:rPr lang="en-US" dirty="0"/>
              <a:t>White Appointment Form filled in by PACABA Coordinator and signed by the Candidate or Election Agent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One for each role PA, CA and BA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Specific to the Polling Centre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Appointment to be Polling Agent</a:t>
            </a:r>
          </a:p>
        </p:txBody>
      </p:sp>
      <p:pic>
        <p:nvPicPr>
          <p:cNvPr id="6" name="Picture 5" descr="screen-captur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08" y="1795317"/>
            <a:ext cx="3794361" cy="4895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5566" y="2118654"/>
            <a:ext cx="4681234" cy="459746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Red Form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Required to comply with Election Offenses Act s5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try to find out candidate for whom Voter has or intend to vote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any details regarding name or voting number of any Voter before Polling close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with Voter between receipt of Ballot Paper &amp; inserting into Ballot Box (except PO)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Cannot communicate Polling Stream stamp before Polling close</a:t>
            </a:r>
          </a:p>
          <a:p>
            <a:pPr marL="301943" lvl="1" indent="0">
              <a:lnSpc>
                <a:spcPct val="110000"/>
              </a:lnSpc>
              <a:buNone/>
            </a:pPr>
            <a:r>
              <a:rPr lang="en-US" dirty="0"/>
              <a:t>Full s5 on reverse of the Form</a:t>
            </a:r>
          </a:p>
          <a:p>
            <a:pPr>
              <a:lnSpc>
                <a:spcPct val="110000"/>
              </a:lnSpc>
            </a:pPr>
            <a:r>
              <a:rPr lang="en-US" dirty="0"/>
              <a:t>Only those who have taken oath may enter Polling Stream or see serial number on Ballot Paper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Form A Oath of Secrecy</a:t>
            </a:r>
          </a:p>
        </p:txBody>
      </p:sp>
      <p:pic>
        <p:nvPicPr>
          <p:cNvPr id="4" name="Picture 3" descr="screen-capture-1.png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88" y="2058877"/>
            <a:ext cx="3659577" cy="4503182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3273" y="2500604"/>
            <a:ext cx="5438784" cy="40190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will be called to attend PACABA Training</a:t>
            </a:r>
          </a:p>
          <a:p>
            <a:r>
              <a:rPr lang="en-US" dirty="0"/>
              <a:t>You will be assigned to a Polling Centre</a:t>
            </a:r>
          </a:p>
          <a:p>
            <a:pPr lvl="1"/>
            <a:r>
              <a:rPr lang="en-US" dirty="0"/>
              <a:t>You can request for the Polling Centre convenient to you</a:t>
            </a:r>
          </a:p>
          <a:p>
            <a:r>
              <a:rPr lang="en-US" dirty="0"/>
              <a:t>Your Station Master will call you</a:t>
            </a:r>
          </a:p>
          <a:p>
            <a:pPr lvl="1"/>
            <a:r>
              <a:rPr lang="en-US" dirty="0"/>
              <a:t>Will brief you and assign you your shift</a:t>
            </a:r>
          </a:p>
          <a:p>
            <a:pPr lvl="1"/>
            <a:r>
              <a:rPr lang="en-US" dirty="0"/>
              <a:t>May meet the team before Polling day</a:t>
            </a:r>
          </a:p>
          <a:p>
            <a:pPr lvl="1"/>
            <a:r>
              <a:rPr lang="en-US" dirty="0"/>
              <a:t>Set up a </a:t>
            </a:r>
            <a:r>
              <a:rPr lang="en-US" dirty="0" err="1"/>
              <a:t>Whatsapp</a:t>
            </a:r>
            <a:r>
              <a:rPr lang="en-US" dirty="0"/>
              <a:t> group or communication channel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Registration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057" y="3406501"/>
            <a:ext cx="2881710" cy="215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89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BF2D12-A2DC-E96E-BA6D-CEFA293C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/>
          <a:stretch/>
        </p:blipFill>
        <p:spPr>
          <a:xfrm>
            <a:off x="3071811" y="2824841"/>
            <a:ext cx="5743578" cy="3694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EDE324-CDBE-7351-5EA3-C3C794B4F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" y="2405258"/>
            <a:ext cx="2743200" cy="160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811" y="2824843"/>
            <a:ext cx="5614989" cy="3694830"/>
          </a:xfrm>
          <a:noFill/>
        </p:spPr>
        <p:txBody>
          <a:bodyPr lIns="90000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Smart casual – remember you are on official duty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Dress comfortably – can get hot in the room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Legal requirement: No </a:t>
            </a:r>
            <a:r>
              <a:rPr lang="en-US" sz="2800" dirty="0">
                <a:solidFill>
                  <a:srgbClr val="FF0000"/>
                </a:solidFill>
              </a:rPr>
              <a:t>political</a:t>
            </a:r>
            <a:r>
              <a:rPr lang="en-US" sz="2800" dirty="0"/>
              <a:t> statements or logos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Subject to discretion of PO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</a:t>
            </a:r>
            <a:r>
              <a:rPr lang="en-US" sz="2600" dirty="0" err="1"/>
              <a:t>colours</a:t>
            </a:r>
            <a:r>
              <a:rPr lang="en-US" sz="2600" dirty="0"/>
              <a:t> that can be interpreted as political statement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If in doubt, wear or bring something neutral as spare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round-neck or sleeveless T-shirts.</a:t>
            </a:r>
          </a:p>
          <a:p>
            <a:pPr lvl="1">
              <a:lnSpc>
                <a:spcPct val="110000"/>
              </a:lnSpc>
            </a:pPr>
            <a:r>
              <a:rPr lang="en-US" sz="2600" dirty="0"/>
              <a:t>No shorts, mini-skirts, sandals nor slippers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PACABA Dress Code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B5692-EB6B-10F3-BA08-7AF821BC0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4819661"/>
            <a:ext cx="2743199" cy="17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2437600"/>
            <a:ext cx="7408333" cy="41494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Follow dress code</a:t>
            </a:r>
          </a:p>
          <a:p>
            <a:r>
              <a:rPr lang="en-US" dirty="0"/>
              <a:t>Prepare the following</a:t>
            </a:r>
          </a:p>
          <a:p>
            <a:pPr lvl="1"/>
            <a:r>
              <a:rPr lang="en-US" dirty="0" err="1"/>
              <a:t>MyKad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Handphone</a:t>
            </a:r>
            <a:r>
              <a:rPr lang="en-US" dirty="0"/>
              <a:t> charged and sufficient credits; smartphones should have sufficient data plan/quota; </a:t>
            </a:r>
            <a:r>
              <a:rPr lang="en-US" dirty="0" err="1"/>
              <a:t>Powerbank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Small</a:t>
            </a:r>
            <a:r>
              <a:rPr lang="en-US" dirty="0"/>
              <a:t> torchlight (</a:t>
            </a:r>
            <a:r>
              <a:rPr lang="en-US" dirty="0" err="1"/>
              <a:t>handphone</a:t>
            </a:r>
            <a:r>
              <a:rPr lang="en-US" dirty="0"/>
              <a:t> light may not be enough) </a:t>
            </a:r>
          </a:p>
          <a:p>
            <a:pPr lvl="1"/>
            <a:r>
              <a:rPr lang="en-US" dirty="0"/>
              <a:t>Additional passport size photo </a:t>
            </a:r>
          </a:p>
          <a:p>
            <a:pPr lvl="1"/>
            <a:r>
              <a:rPr lang="en-US" dirty="0"/>
              <a:t>Spare pens, paper, ruler &amp; marker pen</a:t>
            </a:r>
          </a:p>
          <a:p>
            <a:pPr lvl="1"/>
            <a:r>
              <a:rPr lang="en-US" dirty="0"/>
              <a:t>The PACA kits</a:t>
            </a:r>
          </a:p>
          <a:p>
            <a:r>
              <a:rPr lang="en-US" dirty="0"/>
              <a:t>Make sure adequate sleep</a:t>
            </a:r>
          </a:p>
          <a:p>
            <a:pPr lvl="1"/>
            <a:r>
              <a:rPr lang="en-US"/>
              <a:t>PA1 </a:t>
            </a:r>
            <a:r>
              <a:rPr lang="en-US" dirty="0"/>
              <a:t>will need to be at Polling Centre at 7am</a:t>
            </a:r>
          </a:p>
          <a:p>
            <a:pPr lvl="1"/>
            <a:r>
              <a:rPr lang="en-US" dirty="0"/>
              <a:t>You could be on duty the whole day until night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 of Election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11" y="1802740"/>
            <a:ext cx="2566943" cy="18170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32-point Star 7">
            <a:extLst>
              <a:ext uri="{FF2B5EF4-FFF2-40B4-BE49-F238E27FC236}">
                <a16:creationId xmlns:a16="http://schemas.microsoft.com/office/drawing/2014/main" id="{C25DEE30-54E5-9E49-5DDF-E842CAC7C3AE}"/>
              </a:ext>
            </a:extLst>
          </p:cNvPr>
          <p:cNvSpPr/>
          <p:nvPr/>
        </p:nvSpPr>
        <p:spPr>
          <a:xfrm>
            <a:off x="6573795" y="4445936"/>
            <a:ext cx="2385033" cy="1631092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>
            <a:no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PO </a:t>
            </a:r>
            <a:r>
              <a:rPr lang="en-GB" sz="1400" dirty="0">
                <a:solidFill>
                  <a:schemeClr val="tx1"/>
                </a:solidFill>
              </a:rPr>
              <a:t>equipment list also include emergency torch</a:t>
            </a:r>
          </a:p>
        </p:txBody>
      </p:sp>
    </p:spTree>
    <p:extLst>
      <p:ext uri="{BB962C8B-B14F-4D97-AF65-F5344CB8AC3E}">
        <p14:creationId xmlns:p14="http://schemas.microsoft.com/office/powerpoint/2010/main" val="3457017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F5ABFD-37E2-DC7C-BBD7-B5E34F5F9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71" y="2546301"/>
            <a:ext cx="2310868" cy="129685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574878"/>
            <a:ext cx="5643304" cy="401218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PA1 meet Station Master at 7am or designated time at Pondok Panas and collect</a:t>
            </a:r>
          </a:p>
          <a:p>
            <a:pPr lvl="1">
              <a:lnSpc>
                <a:spcPts val="1600"/>
              </a:lnSpc>
            </a:pPr>
            <a:r>
              <a:rPr lang="en-US" dirty="0"/>
              <a:t>PACA Kits </a:t>
            </a:r>
          </a:p>
          <a:p>
            <a:pPr lvl="2"/>
            <a:r>
              <a:rPr lang="en-US" dirty="0"/>
              <a:t>Subsequent PACAs - Your PACA kit is with the previous PA</a:t>
            </a:r>
          </a:p>
          <a:p>
            <a:pPr lvl="1">
              <a:lnSpc>
                <a:spcPts val="1600"/>
              </a:lnSpc>
            </a:pPr>
            <a:r>
              <a:rPr lang="en-US" dirty="0"/>
              <a:t>Red Form A Oath of Secrecy, signed by RO and PACA</a:t>
            </a:r>
            <a:endParaRPr lang="en-MY" sz="3000" b="1" dirty="0"/>
          </a:p>
          <a:p>
            <a:pPr lvl="2"/>
            <a:r>
              <a:rPr lang="en-US" dirty="0"/>
              <a:t>If you have not yet signed the red Secrecy Oath, you will need to sign it before going in</a:t>
            </a:r>
          </a:p>
          <a:p>
            <a:pPr lvl="2">
              <a:lnSpc>
                <a:spcPts val="1600"/>
              </a:lnSpc>
            </a:pPr>
            <a:r>
              <a:rPr lang="en-US" dirty="0"/>
              <a:t>Sometimes, Form A is unsigned, even if you has previously signed one</a:t>
            </a:r>
          </a:p>
          <a:p>
            <a:pPr lvl="1">
              <a:lnSpc>
                <a:spcPts val="1600"/>
              </a:lnSpc>
            </a:pPr>
            <a:r>
              <a:rPr lang="en-US" dirty="0"/>
              <a:t>White Appointment Form appointing you as PA, CA or BA, signed by Candidate/EA</a:t>
            </a:r>
          </a:p>
          <a:p>
            <a:pPr lvl="2">
              <a:lnSpc>
                <a:spcPts val="1600"/>
              </a:lnSpc>
            </a:pPr>
            <a:r>
              <a:rPr lang="en-US" dirty="0"/>
              <a:t>One for each role</a:t>
            </a:r>
          </a:p>
          <a:p>
            <a:pPr lvl="2">
              <a:lnSpc>
                <a:spcPts val="1600"/>
              </a:lnSpc>
            </a:pPr>
            <a:r>
              <a:rPr lang="en-US" dirty="0"/>
              <a:t>If you are a standby PACABA is transferred from another Polling Centre, ensure you have filled up an empty Appointment Form for your Station signed by Candidate/EA.</a:t>
            </a:r>
          </a:p>
          <a:p>
            <a:pPr lvl="1">
              <a:lnSpc>
                <a:spcPts val="1600"/>
              </a:lnSpc>
            </a:pPr>
            <a:r>
              <a:rPr lang="en-US" dirty="0"/>
              <a:t>EC tags (colour coded for PA, CA or BA) with your photo – one for each role</a:t>
            </a:r>
            <a:endParaRPr lang="en-MY" sz="3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for duty on Polling 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95063F-DA4C-AB56-24A9-B5A59DF82DE4}"/>
              </a:ext>
            </a:extLst>
          </p:cNvPr>
          <p:cNvGrpSpPr/>
          <p:nvPr/>
        </p:nvGrpSpPr>
        <p:grpSpPr>
          <a:xfrm>
            <a:off x="6515371" y="5043488"/>
            <a:ext cx="2472065" cy="1543577"/>
            <a:chOff x="259008" y="5351331"/>
            <a:chExt cx="2192740" cy="1339937"/>
          </a:xfrm>
        </p:grpSpPr>
        <p:pic>
          <p:nvPicPr>
            <p:cNvPr id="12" name="Picture 11" descr="screen-capture.png">
              <a:extLst>
                <a:ext uri="{FF2B5EF4-FFF2-40B4-BE49-F238E27FC236}">
                  <a16:creationId xmlns:a16="http://schemas.microsoft.com/office/drawing/2014/main" id="{07C438CD-EFA6-24F3-38B9-F40F092E4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9008" y="5351331"/>
              <a:ext cx="1038451" cy="1339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screen-capture-1.png">
              <a:extLst>
                <a:ext uri="{FF2B5EF4-FFF2-40B4-BE49-F238E27FC236}">
                  <a16:creationId xmlns:a16="http://schemas.microsoft.com/office/drawing/2014/main" id="{6ED0F640-8516-9CB3-6301-FF8602CE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prstClr val="black"/>
                <a:srgbClr val="EE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2828" y="5351331"/>
              <a:ext cx="1088920" cy="1339937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73748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21" y="4063360"/>
            <a:ext cx="2914680" cy="29146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398643"/>
            <a:ext cx="6030177" cy="4188423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en-US" dirty="0"/>
              <a:t>Each PACABA Kit will be labeled with Polling Stream</a:t>
            </a:r>
          </a:p>
          <a:p>
            <a:pPr lvl="0">
              <a:lnSpc>
                <a:spcPct val="110000"/>
              </a:lnSpc>
            </a:pPr>
            <a:r>
              <a:rPr lang="en-US" dirty="0"/>
              <a:t>Electoral roll (specific to each Polling Stream)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Sample Forms 13, 14, 753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Sample of </a:t>
            </a:r>
            <a:r>
              <a:rPr lang="en-US"/>
              <a:t>accepted and rejected Ballot Papers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Pencil, Eraser, Sharpener, Pen &amp; Ruler</a:t>
            </a:r>
            <a:endParaRPr lang="en-MY" dirty="0"/>
          </a:p>
          <a:p>
            <a:pPr lvl="0">
              <a:lnSpc>
                <a:spcPct val="110000"/>
              </a:lnSpc>
            </a:pPr>
            <a:r>
              <a:rPr lang="en-US" dirty="0"/>
              <a:t>Permanent marker pen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US" dirty="0"/>
              <a:t>Empty paper &amp; Paper clip</a:t>
            </a:r>
            <a:endParaRPr lang="en-MY" dirty="0"/>
          </a:p>
          <a:p>
            <a:pPr>
              <a:lnSpc>
                <a:spcPct val="110000"/>
              </a:lnSpc>
            </a:pPr>
            <a:r>
              <a:rPr lang="en-GB" dirty="0"/>
              <a:t>Three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Objection Letters</a:t>
            </a:r>
            <a:r>
              <a:rPr lang="en-MY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Optional/May be with Station Master only</a:t>
            </a: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chemeClr val="accent2">
                    <a:lumMod val="50000"/>
                  </a:schemeClr>
                </a:solidFill>
              </a:rPr>
              <a:t>Glue or Tape 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Training slides 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PA checklist &amp; CA checklist</a:t>
            </a:r>
          </a:p>
          <a:p>
            <a:pPr lvl="0">
              <a:lnSpc>
                <a:spcPct val="110000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Relevant pages of Act &amp; Regulations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PACA Kit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53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Polling Centre (School)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17</a:t>
            </a:fld>
            <a:endParaRPr lang="en-US"/>
          </a:p>
        </p:txBody>
      </p:sp>
      <p:sp>
        <p:nvSpPr>
          <p:cNvPr id="12" name="Content Placeholder 15"/>
          <p:cNvSpPr>
            <a:spLocks noGrp="1"/>
          </p:cNvSpPr>
          <p:nvPr>
            <p:ph sz="half" idx="1"/>
          </p:nvPr>
        </p:nvSpPr>
        <p:spPr>
          <a:xfrm>
            <a:off x="5333999" y="5096941"/>
            <a:ext cx="3539067" cy="1467900"/>
          </a:xfrm>
        </p:spPr>
        <p:txBody>
          <a:bodyPr wrap="square"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/>
              <a:t>For Concurrent Elections:</a:t>
            </a:r>
          </a:p>
          <a:p>
            <a:r>
              <a:rPr lang="en-US" sz="2200" dirty="0"/>
              <a:t>No of PA allowed 2: 1 for P &amp; 1 for N</a:t>
            </a:r>
          </a:p>
          <a:p>
            <a:r>
              <a:rPr lang="en-US" sz="2200" dirty="0"/>
              <a:t>No of CA allowed 2 if concurrent count</a:t>
            </a:r>
          </a:p>
          <a:p>
            <a:endParaRPr lang="en-US" sz="2200" dirty="0"/>
          </a:p>
        </p:txBody>
      </p:sp>
      <p:sp>
        <p:nvSpPr>
          <p:cNvPr id="13" name="Content Placeholder 16"/>
          <p:cNvSpPr>
            <a:spLocks noGrp="1"/>
          </p:cNvSpPr>
          <p:nvPr>
            <p:ph sz="half" idx="13"/>
          </p:nvPr>
        </p:nvSpPr>
        <p:spPr>
          <a:xfrm>
            <a:off x="5638801" y="4487339"/>
            <a:ext cx="1676400" cy="417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EC Kiosk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0" y="2531536"/>
            <a:ext cx="2286000" cy="1905000"/>
            <a:chOff x="5334000" y="2667000"/>
            <a:chExt cx="2286000" cy="1905000"/>
          </a:xfrm>
        </p:grpSpPr>
        <p:sp>
          <p:nvSpPr>
            <p:cNvPr id="15" name="Flowchart: Extract 5"/>
            <p:cNvSpPr/>
            <p:nvPr/>
          </p:nvSpPr>
          <p:spPr>
            <a:xfrm>
              <a:off x="5334000" y="2667000"/>
              <a:ext cx="2286000" cy="609600"/>
            </a:xfrm>
            <a:prstGeom prst="flowChartExtract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MY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38800" y="3276600"/>
              <a:ext cx="1676400" cy="1295400"/>
            </a:xfrm>
            <a:prstGeom prst="rect">
              <a:avLst/>
            </a:prstGeom>
            <a:noFill/>
            <a:ln w="984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MY" sz="1600" dirty="0">
                  <a:solidFill>
                    <a:schemeClr val="bg1"/>
                  </a:solidFill>
                  <a:ea typeface="DejaVu LGC Sans"/>
                  <a:cs typeface="DejaVu LGC Sans"/>
                </a:rPr>
                <a:t>2 SPR clerks + BA, one for each contesting candidate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67600" y="3826936"/>
            <a:ext cx="1219200" cy="1066803"/>
            <a:chOff x="7467600" y="3962400"/>
            <a:chExt cx="1219200" cy="1066803"/>
          </a:xfrm>
        </p:grpSpPr>
        <p:sp>
          <p:nvSpPr>
            <p:cNvPr id="19" name="Left Arrow 18"/>
            <p:cNvSpPr/>
            <p:nvPr/>
          </p:nvSpPr>
          <p:spPr>
            <a:xfrm>
              <a:off x="7467600" y="3962400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7848600" y="4659316"/>
              <a:ext cx="838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B050"/>
                  </a:solidFill>
                </a:rPr>
                <a:t>Voters</a:t>
              </a:r>
              <a:endParaRPr lang="en-MY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47297" y="3845958"/>
            <a:ext cx="1339103" cy="1036669"/>
            <a:chOff x="4147297" y="3981422"/>
            <a:chExt cx="1339103" cy="1036669"/>
          </a:xfrm>
        </p:grpSpPr>
        <p:sp>
          <p:nvSpPr>
            <p:cNvPr id="23" name="Left Arrow 22"/>
            <p:cNvSpPr/>
            <p:nvPr/>
          </p:nvSpPr>
          <p:spPr>
            <a:xfrm>
              <a:off x="4147297" y="3981422"/>
              <a:ext cx="533400" cy="173038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DejaVu LGC Sans"/>
                <a:cs typeface="DejaVu LGC Sans"/>
              </a:endParaRP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4648200" y="4648203"/>
              <a:ext cx="838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DejaVu LGC Sans"/>
                  <a:cs typeface="DejaVu LGC Sans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B050"/>
                  </a:solidFill>
                </a:rPr>
                <a:t>Voters</a:t>
              </a:r>
              <a:endParaRPr lang="en-MY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6" name="Group 7"/>
          <p:cNvGrpSpPr/>
          <p:nvPr/>
        </p:nvGrpSpPr>
        <p:grpSpPr>
          <a:xfrm>
            <a:off x="419100" y="1592795"/>
            <a:ext cx="3886200" cy="2819400"/>
            <a:chOff x="533400" y="1676400"/>
            <a:chExt cx="3886200" cy="2819400"/>
          </a:xfrm>
        </p:grpSpPr>
        <p:grpSp>
          <p:nvGrpSpPr>
            <p:cNvPr id="27" name="Group 17"/>
            <p:cNvGrpSpPr/>
            <p:nvPr/>
          </p:nvGrpSpPr>
          <p:grpSpPr>
            <a:xfrm>
              <a:off x="533400" y="1676400"/>
              <a:ext cx="3810000" cy="2667000"/>
              <a:chOff x="762000" y="1676400"/>
              <a:chExt cx="3810000" cy="2667000"/>
            </a:xfrm>
          </p:grpSpPr>
          <p:grpSp>
            <p:nvGrpSpPr>
              <p:cNvPr id="38" name="Group 31"/>
              <p:cNvGrpSpPr>
                <a:grpSpLocks/>
              </p:cNvGrpSpPr>
              <p:nvPr/>
            </p:nvGrpSpPr>
            <p:grpSpPr bwMode="auto">
              <a:xfrm>
                <a:off x="1600200" y="2590800"/>
                <a:ext cx="2133600" cy="1524000"/>
                <a:chOff x="1600200" y="2971800"/>
                <a:chExt cx="2133600" cy="1524000"/>
              </a:xfrm>
              <a:solidFill>
                <a:schemeClr val="bg1"/>
              </a:solidFill>
            </p:grpSpPr>
            <p:sp>
              <p:nvSpPr>
                <p:cNvPr id="42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605622" y="2971800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6</a:t>
                  </a:r>
                </a:p>
              </p:txBody>
            </p:sp>
            <p:sp>
              <p:nvSpPr>
                <p:cNvPr id="4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2345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5</a:t>
                  </a:r>
                </a:p>
              </p:txBody>
            </p:sp>
            <p:sp>
              <p:nvSpPr>
                <p:cNvPr id="44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107334" y="2971800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4</a:t>
                  </a:r>
                </a:p>
              </p:txBody>
            </p:sp>
            <p:sp>
              <p:nvSpPr>
                <p:cNvPr id="45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1600200" y="3787914"/>
                  <a:ext cx="604178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 dirty="0">
                      <a:latin typeface="+mn-lt"/>
                    </a:rPr>
                    <a:t>3</a:t>
                  </a:r>
                </a:p>
              </p:txBody>
            </p:sp>
            <p:sp>
              <p:nvSpPr>
                <p:cNvPr id="46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2339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2</a:t>
                  </a:r>
                </a:p>
              </p:txBody>
            </p:sp>
            <p:sp>
              <p:nvSpPr>
                <p:cNvPr id="47" name="TextBox 46"/>
                <p:cNvSpPr txBox="1">
                  <a:spLocks noChangeArrowheads="1"/>
                </p:cNvSpPr>
                <p:nvPr/>
              </p:nvSpPr>
              <p:spPr bwMode="auto">
                <a:xfrm>
                  <a:off x="3101912" y="3787914"/>
                  <a:ext cx="626466" cy="707886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4000" b="1">
                      <a:latin typeface="+mn-lt"/>
                    </a:rPr>
                    <a:t>1</a:t>
                  </a:r>
                </a:p>
              </p:txBody>
            </p:sp>
          </p:grpSp>
          <p:grpSp>
            <p:nvGrpSpPr>
              <p:cNvPr id="39" name="Group 30"/>
              <p:cNvGrpSpPr>
                <a:grpSpLocks/>
              </p:cNvGrpSpPr>
              <p:nvPr/>
            </p:nvGrpSpPr>
            <p:grpSpPr bwMode="auto">
              <a:xfrm>
                <a:off x="762000" y="1676400"/>
                <a:ext cx="3810000" cy="2667000"/>
                <a:chOff x="762000" y="2057400"/>
                <a:chExt cx="3810000" cy="2667000"/>
              </a:xfrm>
            </p:grpSpPr>
            <p:sp>
              <p:nvSpPr>
                <p:cNvPr id="40" name="Rectangle 39"/>
                <p:cNvSpPr/>
                <p:nvPr/>
              </p:nvSpPr>
              <p:spPr bwMode="auto">
                <a:xfrm>
                  <a:off x="1219200" y="2819400"/>
                  <a:ext cx="2895600" cy="19050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 bwMode="auto">
                <a:xfrm>
                  <a:off x="762000" y="2057400"/>
                  <a:ext cx="3810000" cy="762000"/>
                </a:xfrm>
                <a:prstGeom prst="triangl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1447800" y="2743200"/>
              <a:ext cx="2133600" cy="1524000"/>
              <a:chOff x="1600200" y="2971800"/>
              <a:chExt cx="2133600" cy="1524000"/>
            </a:xfrm>
            <a:solidFill>
              <a:schemeClr val="bg1"/>
            </a:solidFill>
          </p:grpSpPr>
          <p:sp>
            <p:nvSpPr>
              <p:cNvPr id="32" name="TextBox 21"/>
              <p:cNvSpPr txBox="1">
                <a:spLocks noChangeArrowheads="1"/>
              </p:cNvSpPr>
              <p:nvPr/>
            </p:nvSpPr>
            <p:spPr bwMode="auto">
              <a:xfrm>
                <a:off x="1605622" y="2971800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6</a:t>
                </a:r>
              </a:p>
            </p:txBody>
          </p:sp>
          <p:sp>
            <p:nvSpPr>
              <p:cNvPr id="33" name="TextBox 22"/>
              <p:cNvSpPr txBox="1">
                <a:spLocks noChangeArrowheads="1"/>
              </p:cNvSpPr>
              <p:nvPr/>
            </p:nvSpPr>
            <p:spPr bwMode="auto">
              <a:xfrm>
                <a:off x="2345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5</a:t>
                </a:r>
              </a:p>
            </p:txBody>
          </p:sp>
          <p:sp>
            <p:nvSpPr>
              <p:cNvPr id="34" name="TextBox 23"/>
              <p:cNvSpPr txBox="1">
                <a:spLocks noChangeArrowheads="1"/>
              </p:cNvSpPr>
              <p:nvPr/>
            </p:nvSpPr>
            <p:spPr bwMode="auto">
              <a:xfrm>
                <a:off x="3107334" y="2971800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4</a:t>
                </a:r>
              </a:p>
            </p:txBody>
          </p:sp>
          <p:sp>
            <p:nvSpPr>
              <p:cNvPr id="35" name="TextBox 24"/>
              <p:cNvSpPr txBox="1">
                <a:spLocks noChangeArrowheads="1"/>
              </p:cNvSpPr>
              <p:nvPr/>
            </p:nvSpPr>
            <p:spPr bwMode="auto">
              <a:xfrm>
                <a:off x="1600200" y="3787914"/>
                <a:ext cx="604178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3</a:t>
                </a:r>
              </a:p>
            </p:txBody>
          </p:sp>
          <p:sp>
            <p:nvSpPr>
              <p:cNvPr id="36" name="TextBox 25"/>
              <p:cNvSpPr txBox="1">
                <a:spLocks noChangeArrowheads="1"/>
              </p:cNvSpPr>
              <p:nvPr/>
            </p:nvSpPr>
            <p:spPr bwMode="auto">
              <a:xfrm>
                <a:off x="2339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solidFill>
                      <a:schemeClr val="tx1"/>
                    </a:solidFill>
                    <a:latin typeface="+mn-lt"/>
                  </a:rPr>
                  <a:t>2</a:t>
                </a:r>
              </a:p>
            </p:txBody>
          </p:sp>
          <p:sp>
            <p:nvSpPr>
              <p:cNvPr id="37" name="TextBox 27"/>
              <p:cNvSpPr txBox="1">
                <a:spLocks noChangeArrowheads="1"/>
              </p:cNvSpPr>
              <p:nvPr/>
            </p:nvSpPr>
            <p:spPr bwMode="auto">
              <a:xfrm>
                <a:off x="3101912" y="3787914"/>
                <a:ext cx="626466" cy="70788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>
                    <a:solidFill>
                      <a:schemeClr val="tx1"/>
                    </a:solidFill>
                    <a:latin typeface="+mn-lt"/>
                  </a:rPr>
                  <a:t>1</a:t>
                </a:r>
              </a:p>
            </p:txBody>
          </p:sp>
        </p:grpSp>
        <p:grpSp>
          <p:nvGrpSpPr>
            <p:cNvPr id="29" name="Group 4"/>
            <p:cNvGrpSpPr/>
            <p:nvPr/>
          </p:nvGrpSpPr>
          <p:grpSpPr>
            <a:xfrm>
              <a:off x="609600" y="1828800"/>
              <a:ext cx="3810000" cy="2667000"/>
              <a:chOff x="876300" y="2168380"/>
              <a:chExt cx="3810000" cy="266700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1333500" y="2930380"/>
                <a:ext cx="2895600" cy="1905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noFill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 bwMode="auto">
              <a:xfrm>
                <a:off x="876300" y="2168380"/>
                <a:ext cx="3810000" cy="762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>
          <a:xfrm>
            <a:off x="952500" y="4511959"/>
            <a:ext cx="4097337" cy="2070268"/>
          </a:xfrm>
        </p:spPr>
        <p:txBody>
          <a:bodyPr wrap="square">
            <a:normAutofit fontScale="85000" lnSpcReduction="20000"/>
          </a:bodyPr>
          <a:lstStyle/>
          <a:p>
            <a:pPr marL="0" indent="0">
              <a:buNone/>
            </a:pPr>
            <a:r>
              <a:rPr lang="en-US" sz="2200" b="1" dirty="0"/>
              <a:t>    Streams in classrooms</a:t>
            </a:r>
          </a:p>
          <a:p>
            <a:pPr marL="0" indent="0" algn="ctr">
              <a:buNone/>
            </a:pPr>
            <a:endParaRPr lang="en-US" sz="2200" dirty="0"/>
          </a:p>
          <a:p>
            <a:r>
              <a:rPr lang="en-US" sz="2200" dirty="0"/>
              <a:t>Max 700 Voters per Stream</a:t>
            </a:r>
          </a:p>
          <a:p>
            <a:r>
              <a:rPr lang="en-US" sz="2200" dirty="0"/>
              <a:t>Electoral Roll organized </a:t>
            </a:r>
            <a:r>
              <a:rPr lang="en-US" sz="2200"/>
              <a:t>by MyKad </a:t>
            </a:r>
            <a:r>
              <a:rPr lang="en-US" sz="2200" dirty="0"/>
              <a:t>number</a:t>
            </a:r>
          </a:p>
          <a:p>
            <a:r>
              <a:rPr lang="en-US" sz="2200" dirty="0"/>
              <a:t>Stream 1 includes handicapped: 350</a:t>
            </a:r>
          </a:p>
          <a:p>
            <a:r>
              <a:rPr lang="en-US" sz="2200" dirty="0"/>
              <a:t>All the rest distributed equally</a:t>
            </a:r>
            <a:endParaRPr lang="en-MY" sz="2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8-point Star 6">
            <a:extLst>
              <a:ext uri="{FF2B5EF4-FFF2-40B4-BE49-F238E27FC236}">
                <a16:creationId xmlns:a16="http://schemas.microsoft.com/office/drawing/2014/main" id="{22F8DDC6-5D04-5F4F-9154-FA4F6CD321D9}"/>
              </a:ext>
            </a:extLst>
          </p:cNvPr>
          <p:cNvSpPr/>
          <p:nvPr/>
        </p:nvSpPr>
        <p:spPr>
          <a:xfrm>
            <a:off x="-17166" y="5290086"/>
            <a:ext cx="1024932" cy="1081610"/>
          </a:xfrm>
          <a:prstGeom prst="star8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/>
              <a:t>Covid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4FCE3F-F6F5-E274-51AA-1DCF0595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84" y="3466567"/>
            <a:ext cx="466749" cy="981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BD39D-653D-252C-1492-6858BC9E8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25" y="3367481"/>
            <a:ext cx="466749" cy="98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444" y="2732075"/>
            <a:ext cx="6612628" cy="38549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PA1 can enter Polling Stream at appointed time</a:t>
            </a:r>
          </a:p>
          <a:p>
            <a:pPr lvl="1"/>
            <a:r>
              <a:rPr lang="en-US" dirty="0"/>
              <a:t>7.30am or any other time agreed with PO</a:t>
            </a:r>
          </a:p>
          <a:p>
            <a:r>
              <a:rPr lang="en-US" dirty="0"/>
              <a:t>Make sure that you enter with</a:t>
            </a:r>
          </a:p>
          <a:p>
            <a:pPr lvl="1"/>
            <a:r>
              <a:rPr lang="en-US" dirty="0"/>
              <a:t>MyKad as identity</a:t>
            </a:r>
          </a:p>
          <a:p>
            <a:pPr lvl="1"/>
            <a:r>
              <a:rPr lang="en-US" dirty="0"/>
              <a:t>Red Form A, Oath of Secrecy, allowing them into the Stream</a:t>
            </a:r>
            <a:endParaRPr lang="en-MY" sz="3400" dirty="0"/>
          </a:p>
          <a:p>
            <a:pPr lvl="1"/>
            <a:r>
              <a:rPr lang="en-US" dirty="0"/>
              <a:t>White Appointment Form authorizing them as PA</a:t>
            </a:r>
            <a:endParaRPr lang="en-MY" sz="3400" dirty="0"/>
          </a:p>
          <a:p>
            <a:pPr lvl="1"/>
            <a:r>
              <a:rPr lang="en-MY" dirty="0"/>
              <a:t>EC</a:t>
            </a:r>
            <a:r>
              <a:rPr lang="en-US" dirty="0"/>
              <a:t> tag, allowing them into the Polling Centre</a:t>
            </a:r>
            <a:endParaRPr lang="en-MY" sz="3400" dirty="0"/>
          </a:p>
          <a:p>
            <a:pPr lvl="1"/>
            <a:r>
              <a:rPr lang="en-MY" dirty="0"/>
              <a:t>PACA</a:t>
            </a:r>
            <a:r>
              <a:rPr lang="en-US" dirty="0"/>
              <a:t> kit</a:t>
            </a:r>
            <a:r>
              <a:rPr lang="en-MY" dirty="0"/>
              <a:t> </a:t>
            </a:r>
          </a:p>
          <a:p>
            <a:r>
              <a:rPr lang="en-MY" dirty="0"/>
              <a:t>PO will brief PAs and Clerks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Entering Polling Stream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19495" y="5202195"/>
            <a:ext cx="1930865" cy="1384871"/>
            <a:chOff x="611833" y="1722705"/>
            <a:chExt cx="5411143" cy="3876675"/>
          </a:xfrm>
        </p:grpSpPr>
        <p:pic>
          <p:nvPicPr>
            <p:cNvPr id="9" name="Picture 8" descr="C:\Users\Win7\Desktop\Package Training Petugas PR\Sample 4 Training\PAS-PAS PETUGAS PR\Ejen Tempat Mengundi.jp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33" y="1722705"/>
              <a:ext cx="2779712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C:\Users\Win7\Desktop\Package Training Petugas PR\Sample 4 Training\PAS-PAS PETUGAS PR\Ejen Mengira Undi.jp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313" y="1722705"/>
              <a:ext cx="2633663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39F25A5-697C-BAF0-F580-0FEA7B4A3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95" y="2892258"/>
            <a:ext cx="1930864" cy="161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Presiding Officer (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)</a:t>
            </a:r>
          </a:p>
          <a:p>
            <a:r>
              <a:rPr lang="en-US" dirty="0"/>
              <a:t>Normally non-partisan</a:t>
            </a:r>
          </a:p>
          <a:p>
            <a:r>
              <a:rPr lang="en-US" dirty="0"/>
              <a:t>Most are civil servants, called to work on day off</a:t>
            </a:r>
          </a:p>
          <a:p>
            <a:pPr lvl="1"/>
            <a:r>
              <a:rPr lang="en-US" dirty="0"/>
              <a:t>Some are volunteers from outside government</a:t>
            </a:r>
          </a:p>
          <a:p>
            <a:r>
              <a:rPr lang="en-US" dirty="0"/>
              <a:t>May not be that familiar with laws or Regulations </a:t>
            </a:r>
          </a:p>
          <a:p>
            <a:pPr lvl="1"/>
            <a:r>
              <a:rPr lang="en-US" dirty="0"/>
              <a:t>One training every five years</a:t>
            </a:r>
          </a:p>
          <a:p>
            <a:r>
              <a:rPr lang="en-US" dirty="0"/>
              <a:t>Make him your friend</a:t>
            </a:r>
          </a:p>
          <a:p>
            <a:r>
              <a:rPr lang="en-US" dirty="0">
                <a:solidFill>
                  <a:srgbClr val="EE0000"/>
                </a:solidFill>
              </a:rPr>
              <a:t>PO1</a:t>
            </a:r>
            <a:r>
              <a:rPr lang="en-US" dirty="0"/>
              <a:t> more experienced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Presiding Officer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A113FA-ECEA-570F-313A-FC9E5EF2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95" y="4739368"/>
            <a:ext cx="3027405" cy="18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8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782414"/>
            <a:ext cx="6223003" cy="380465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What’s a Polling Agent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Before Polling Day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Before Polling Starts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Polling Procedures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After Polling Closes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8788" indent="-458788"/>
            <a:r>
              <a:rPr lang="en-US" dirty="0"/>
              <a:t>Potential issues marked in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  <a:p>
            <a:pPr marL="458788" indent="-458788"/>
            <a:r>
              <a:rPr lang="en-US" dirty="0"/>
              <a:t>Pictures may be taken from EC training to facilitate </a:t>
            </a:r>
            <a:r>
              <a:rPr lang="en-US"/>
              <a:t>reference for </a:t>
            </a:r>
            <a:r>
              <a:rPr lang="en-US" dirty="0"/>
              <a:t>EC Officers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will cover today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0894" y="2379061"/>
            <a:ext cx="3325906" cy="32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8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23" y="1726983"/>
            <a:ext cx="1621287" cy="12702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9731" y="2751197"/>
            <a:ext cx="6712540" cy="383586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EC procedures </a:t>
            </a:r>
            <a:r>
              <a:rPr lang="en-US" dirty="0">
                <a:solidFill>
                  <a:srgbClr val="FF0000"/>
                </a:solidFill>
              </a:rPr>
              <a:t>prohibit</a:t>
            </a:r>
            <a:r>
              <a:rPr lang="en-US" dirty="0"/>
              <a:t> handphones from Polling Stream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Always understood to mean prohibited from talking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Surrender of phones only apply </a:t>
            </a:r>
            <a:r>
              <a:rPr lang="en-US"/>
              <a:t>to Voters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More zealous POs may ask for handphones in basket </a:t>
            </a:r>
          </a:p>
          <a:p>
            <a:pPr>
              <a:lnSpc>
                <a:spcPct val="110000"/>
              </a:lnSpc>
            </a:pPr>
            <a:r>
              <a:rPr lang="en-US" dirty="0"/>
              <a:t>Action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Inform PO phones will not be used to talk &amp; only text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If no, ask PO if phones can be used outside the room</a:t>
            </a:r>
          </a:p>
          <a:p>
            <a:pPr marL="1081088" lvl="2" indent="-269875">
              <a:lnSpc>
                <a:spcPct val="110000"/>
              </a:lnSpc>
            </a:pPr>
            <a:r>
              <a:rPr lang="en-US" dirty="0"/>
              <a:t>PA to bring paper out to record voter number while texting</a:t>
            </a:r>
          </a:p>
          <a:p>
            <a:pPr marL="759143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If no, runner to be sent to the room every 30-60 minutes to talk to PA if anything to report</a:t>
            </a:r>
          </a:p>
          <a:p>
            <a:pPr>
              <a:lnSpc>
                <a:spcPct val="110000"/>
              </a:lnSpc>
            </a:pPr>
            <a:r>
              <a:rPr lang="en-US" dirty="0"/>
              <a:t>PAs to try to keep your handphones and not give it up.  Turn off and keep in pocket or bag</a:t>
            </a:r>
          </a:p>
          <a:p>
            <a:pPr>
              <a:lnSpc>
                <a:spcPct val="110000"/>
              </a:lnSpc>
            </a:pPr>
            <a:r>
              <a:rPr lang="en-US" dirty="0"/>
              <a:t>Do not get thrown out of the room on this issue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</a:t>
            </a:r>
            <a:r>
              <a:rPr lang="en-US" dirty="0" err="1"/>
              <a:t>handphones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31" y="2959801"/>
            <a:ext cx="1907563" cy="1023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34C01-888C-0E15-8222-9417FA1F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24" y="4180945"/>
            <a:ext cx="1710438" cy="24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4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Polling Starts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71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359" y="3614088"/>
            <a:ext cx="1897711" cy="189771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Check facilities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85598" y="1900009"/>
            <a:ext cx="3822192" cy="48139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Facilities </a:t>
            </a:r>
            <a:endParaRPr lang="en-US" dirty="0"/>
          </a:p>
          <a:p>
            <a:r>
              <a:rPr lang="en-US" dirty="0"/>
              <a:t>Facilities enable Voter to mark ballot paper in secret: </a:t>
            </a:r>
            <a:r>
              <a:rPr lang="en-US" i="1" dirty="0"/>
              <a:t>Check windows closed </a:t>
            </a:r>
            <a:endParaRPr lang="en-US" dirty="0"/>
          </a:p>
          <a:p>
            <a:r>
              <a:rPr lang="en-US" i="1" dirty="0"/>
              <a:t>No posters, symbols, wordings or pictures of any political party or candidate (except of King, Sultan or Governor) </a:t>
            </a:r>
            <a:endParaRPr lang="en-US" dirty="0"/>
          </a:p>
          <a:p>
            <a:r>
              <a:rPr lang="en-US" i="1" dirty="0"/>
              <a:t>PO and all clerks do not have any insignia, symbols or wordings of any political party or candidate </a:t>
            </a:r>
          </a:p>
          <a:p>
            <a:r>
              <a:rPr lang="en-US" i="1" dirty="0"/>
              <a:t>Position yourself so that you have good visibility of the PO’s desk, all 3 clerks, all polling booths, Ballot Box and the door </a:t>
            </a:r>
          </a:p>
          <a:p>
            <a:r>
              <a:rPr lang="en-US" dirty="0"/>
              <a:t>Not more than one PA per candidate </a:t>
            </a:r>
            <a:r>
              <a:rPr lang="en-US" i="1" dirty="0"/>
              <a:t>(note: not party)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527169" y="2463203"/>
            <a:ext cx="4616831" cy="439479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Electoral Roll 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i="1" dirty="0"/>
              <a:t>Compare Electoral Roll with PO’s copy 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Total voters in the Stream (350 in Stream 1, balance distributed equally among remaining streams) 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Same number of pages 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Check first &amp; last name &amp; voter number on each page plus any others at random</a:t>
            </a:r>
          </a:p>
          <a:p>
            <a:pPr lvl="1">
              <a:lnSpc>
                <a:spcPct val="110000"/>
              </a:lnSpc>
            </a:pPr>
            <a:r>
              <a:rPr lang="en-US" sz="2400" i="1" dirty="0"/>
              <a:t>Check your Electoral Roll is not marked other than Early/Postal Voting </a:t>
            </a:r>
          </a:p>
          <a:p>
            <a:pPr>
              <a:lnSpc>
                <a:spcPct val="110000"/>
              </a:lnSpc>
            </a:pPr>
            <a:r>
              <a:rPr lang="en-US" i="1" dirty="0"/>
              <a:t>Note against Voter name if informed that the Voter is absent &amp; will not be voting (usually Station Master will inform you)</a:t>
            </a:r>
            <a:endParaRPr lang="en-US" sz="2400" i="1" dirty="0"/>
          </a:p>
          <a:p>
            <a:pPr lvl="1"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CA05-3502-CE9F-0D53-A3089BB70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4" y="1216626"/>
            <a:ext cx="1126691" cy="147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06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947" y="2594545"/>
            <a:ext cx="3987800" cy="39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Check Ballot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5450" y="1895061"/>
            <a:ext cx="4163397" cy="469200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Ballot Papers </a:t>
            </a:r>
            <a:endParaRPr lang="en-US" dirty="0"/>
          </a:p>
          <a:p>
            <a:r>
              <a:rPr lang="en-US" dirty="0"/>
              <a:t>PO to count ballot books: ensure running number order, none missing, 50 to each book, clean &amp; not defaced </a:t>
            </a:r>
          </a:p>
          <a:p>
            <a:pPr lvl="1"/>
            <a:r>
              <a:rPr lang="en-US" dirty="0"/>
              <a:t>Ballot Papers must have number in top left hand corner with same number on counterfoil; &amp; capable of being folded twice</a:t>
            </a:r>
          </a:p>
          <a:p>
            <a:pPr lvl="1"/>
            <a:r>
              <a:rPr lang="en-US" dirty="0"/>
              <a:t>Non-complying Ballot Papers to be removed, stamped ‘Rejected’ &amp; kept in separate envelope </a:t>
            </a:r>
          </a:p>
          <a:p>
            <a:r>
              <a:rPr lang="en-US" dirty="0"/>
              <a:t>PO to fill up Form 13 Part A. Check Ballot Papers details match Form 13 Part A. </a:t>
            </a:r>
            <a:r>
              <a:rPr lang="en-US" i="1" dirty="0"/>
              <a:t>Copy the details into your empty Form 13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5151" y="2504509"/>
            <a:ext cx="4220305" cy="40825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Ballot Box </a:t>
            </a:r>
            <a:endParaRPr lang="en-US" dirty="0"/>
          </a:p>
          <a:p>
            <a:r>
              <a:rPr lang="en-US" dirty="0"/>
              <a:t>Ballot Box must not enable Ballot Paper to be taken out except by unlocking </a:t>
            </a:r>
          </a:p>
          <a:p>
            <a:r>
              <a:rPr lang="en-US" dirty="0"/>
              <a:t>PO must show everyone present Ballot Box is empty </a:t>
            </a:r>
          </a:p>
          <a:p>
            <a:r>
              <a:rPr lang="en-US" dirty="0"/>
              <a:t>PO must lock Ballot Box &amp; affix with </a:t>
            </a:r>
            <a:r>
              <a:rPr lang="en-US" dirty="0" err="1"/>
              <a:t>mousetail</a:t>
            </a:r>
            <a:r>
              <a:rPr lang="en-US" dirty="0"/>
              <a:t> &amp; tape; Tape signed by PO &amp; PA </a:t>
            </a:r>
            <a:r>
              <a:rPr lang="en-US" i="1" dirty="0"/>
              <a:t>with permanent marker. Or stamp with party stamp. Take photo of Ballot Box if allowed</a:t>
            </a:r>
          </a:p>
          <a:p>
            <a:r>
              <a:rPr lang="en-US" dirty="0"/>
              <a:t>PO stamps on EC Form 753</a:t>
            </a:r>
            <a:r>
              <a:rPr lang="en-US" i="1" dirty="0"/>
              <a:t>. Ask PO to stamp on your empty Form 753 &amp; sign.  If not, note the serial number of the stamp </a:t>
            </a:r>
            <a:endParaRPr lang="en-US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4299045" y="1469782"/>
            <a:ext cx="2344723" cy="905386"/>
          </a:xfrm>
          <a:prstGeom prst="wedgeEllipseCallout">
            <a:avLst>
              <a:gd name="adj1" fmla="val -148929"/>
              <a:gd name="adj2" fmla="val 2147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PO training to check before Polling 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692CDC-9717-F927-A298-406D25A9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89" y="1248547"/>
            <a:ext cx="1636755" cy="13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72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546302"/>
            <a:ext cx="8229599" cy="16885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Ballot books are like </a:t>
            </a:r>
            <a:r>
              <a:rPr lang="en-US" dirty="0" err="1"/>
              <a:t>cheque</a:t>
            </a:r>
            <a:r>
              <a:rPr lang="en-US" dirty="0"/>
              <a:t> books, 50 in each book</a:t>
            </a:r>
          </a:p>
          <a:p>
            <a:pPr lvl="1"/>
            <a:r>
              <a:rPr lang="en-US" dirty="0"/>
              <a:t>Clerks required to count and check in earlier session</a:t>
            </a:r>
          </a:p>
          <a:p>
            <a:r>
              <a:rPr lang="en-US" dirty="0"/>
              <a:t>Ballot Papers are sequentially </a:t>
            </a:r>
            <a:r>
              <a:rPr lang="en-US" dirty="0" err="1"/>
              <a:t>serialised</a:t>
            </a:r>
            <a:r>
              <a:rPr lang="en-US" dirty="0"/>
              <a:t>, with serial number on top left hand corner and on counterfoil</a:t>
            </a:r>
          </a:p>
          <a:p>
            <a:r>
              <a:rPr lang="en-US" dirty="0"/>
              <a:t>Ballot Papers must be clean, with no markings or writing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 Books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4" y="4234819"/>
            <a:ext cx="3353203" cy="2352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354" y="4234819"/>
            <a:ext cx="3240595" cy="23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74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Form 13 Part 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2065867"/>
            <a:ext cx="3822192" cy="46107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 fill in Form 13 Part A. Form 13 records total number of Ballot Papers issued for Polling by end of the day</a:t>
            </a:r>
          </a:p>
          <a:p>
            <a:r>
              <a:rPr lang="en-US" dirty="0"/>
              <a:t>Form 13 Part A is section of Form 13 which records total &amp; serial number of Ballot Papers available to be issued that day</a:t>
            </a:r>
          </a:p>
          <a:p>
            <a:r>
              <a:rPr lang="en-US" dirty="0"/>
              <a:t>PO </a:t>
            </a:r>
            <a:r>
              <a:rPr lang="en-US" dirty="0">
                <a:solidFill>
                  <a:srgbClr val="FF0000"/>
                </a:solidFill>
              </a:rPr>
              <a:t>will not give</a:t>
            </a:r>
            <a:r>
              <a:rPr lang="en-US" dirty="0"/>
              <a:t> copy to PA; ask for details to fill in your empty Form 13</a:t>
            </a:r>
          </a:p>
          <a:p>
            <a:endParaRPr lang="en-US" dirty="0"/>
          </a:p>
        </p:txBody>
      </p:sp>
      <p:pic>
        <p:nvPicPr>
          <p:cNvPr id="5" name="Picture 4" descr="screen-capture-9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2829" y="3274535"/>
            <a:ext cx="4405666" cy="331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09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783DF1-10A8-1B3A-FA2D-5BED65141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77" y="3039762"/>
            <a:ext cx="3259200" cy="3447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Rubber Stamp Patterns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91801" y="2649893"/>
            <a:ext cx="4933550" cy="3974519"/>
          </a:xfrm>
        </p:spPr>
        <p:txBody>
          <a:bodyPr>
            <a:normAutofit/>
          </a:bodyPr>
          <a:lstStyle/>
          <a:p>
            <a:r>
              <a:rPr lang="en-US" dirty="0"/>
              <a:t>Rubber stamp is unique for each Stream and design changes with each election</a:t>
            </a:r>
          </a:p>
          <a:p>
            <a:r>
              <a:rPr lang="en-US" dirty="0"/>
              <a:t>Used to be selected at random in morning before Polling</a:t>
            </a:r>
          </a:p>
          <a:p>
            <a:r>
              <a:rPr lang="en-US" dirty="0"/>
              <a:t>Must not be known by anyone outside the Stream before close of Polling</a:t>
            </a:r>
          </a:p>
          <a:p>
            <a:r>
              <a:rPr lang="en-US" dirty="0"/>
              <a:t>If stamp is damaged, PO will sign on Form 753 and each Ballot Paper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9621" y="1230444"/>
            <a:ext cx="2430741" cy="173254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Note: </a:t>
            </a:r>
          </a:p>
          <a:p>
            <a:r>
              <a:rPr lang="en-US" dirty="0"/>
              <a:t>This serial number is unique to each Polling Stream and has no relationship with the Stream number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512908" y="2962992"/>
            <a:ext cx="278563" cy="81632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773333" y="3816383"/>
            <a:ext cx="1203807" cy="440403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0E618B-9BA1-DC5F-BD94-BFB2364F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069" y="2315990"/>
            <a:ext cx="980118" cy="144715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9974" y="2093843"/>
            <a:ext cx="3101761" cy="449322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MY" dirty="0">
                <a:solidFill>
                  <a:schemeClr val="tx1"/>
                </a:solidFill>
              </a:rPr>
              <a:t>Ask Clerk to stamp on the empty Form 753 from your PACA Kit</a:t>
            </a: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chemeClr val="tx1"/>
                </a:solidFill>
              </a:rPr>
              <a:t>If won’t stamp, just record down the serial number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solidFill>
                  <a:schemeClr val="tx1"/>
                </a:solidFill>
              </a:rPr>
              <a:t>For CA to refer to during Counting to verify Ballot </a:t>
            </a:r>
            <a:r>
              <a:rPr lang="en-MY" dirty="0"/>
              <a:t>P</a:t>
            </a:r>
            <a:r>
              <a:rPr lang="en-MY" dirty="0">
                <a:solidFill>
                  <a:schemeClr val="tx1"/>
                </a:solidFill>
              </a:rPr>
              <a:t>apers are from this Stream</a:t>
            </a:r>
          </a:p>
          <a:p>
            <a:pPr>
              <a:lnSpc>
                <a:spcPct val="110000"/>
              </a:lnSpc>
            </a:pPr>
            <a:r>
              <a:rPr lang="en-MY" dirty="0">
                <a:solidFill>
                  <a:srgbClr val="FF0000"/>
                </a:solidFill>
              </a:rPr>
              <a:t>Do not communicate </a:t>
            </a:r>
            <a:r>
              <a:rPr lang="en-MY" dirty="0">
                <a:solidFill>
                  <a:schemeClr val="tx1"/>
                </a:solidFill>
              </a:rPr>
              <a:t>this serial number to anyone outside the Stream until after close of Polling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338328"/>
            <a:ext cx="3744791" cy="1252728"/>
          </a:xfrm>
        </p:spPr>
        <p:txBody>
          <a:bodyPr>
            <a:noAutofit/>
          </a:bodyPr>
          <a:lstStyle/>
          <a:p>
            <a:pPr algn="l">
              <a:lnSpc>
                <a:spcPct val="93000"/>
              </a:lnSpc>
            </a:pPr>
            <a:r>
              <a:rPr lang="en-US" sz="3600" dirty="0">
                <a:latin typeface="Corbel" pitchFamily="34" charset="0"/>
              </a:rPr>
              <a:t>Form 753 Sample Official Mark</a:t>
            </a:r>
            <a:endParaRPr 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9525"/>
            <a:ext cx="49244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21736" y="4280002"/>
            <a:ext cx="2340017" cy="219879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Note: </a:t>
            </a:r>
          </a:p>
          <a:p>
            <a:r>
              <a:rPr lang="en-US" dirty="0"/>
              <a:t>If PO refuses to allow a sample to be stamped on EC Form 753, ask to sight and record the serial number on the stamp for your Stream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1AFDE4-CF20-996A-9B99-DF349E932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21" y="3429000"/>
            <a:ext cx="1384165" cy="14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17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2473" y="2937752"/>
            <a:ext cx="5173127" cy="3649313"/>
          </a:xfrm>
        </p:spPr>
        <p:txBody>
          <a:bodyPr>
            <a:normAutofit/>
          </a:bodyPr>
          <a:lstStyle/>
          <a:p>
            <a:r>
              <a:rPr lang="en-US" dirty="0"/>
              <a:t>PO will show Ballot Box is empty to anyone present and willing.</a:t>
            </a:r>
          </a:p>
          <a:p>
            <a:r>
              <a:rPr lang="en-US" dirty="0"/>
              <a:t>Box is locked at side by tie and sealed using EC seal</a:t>
            </a:r>
          </a:p>
          <a:p>
            <a:r>
              <a:rPr lang="en-US" dirty="0"/>
              <a:t>PO and PA sign on EC seal using ballpoint pen.  You cannot touch Ballot Box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Ballot Box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4E1018-2EFC-F744-81A6-4045E0833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72" y="2937751"/>
            <a:ext cx="3251200" cy="216535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8EB0F0-66BA-3E46-A3D6-8E37B43A1E28}"/>
              </a:ext>
            </a:extLst>
          </p:cNvPr>
          <p:cNvCxnSpPr>
            <a:cxnSpLocks/>
          </p:cNvCxnSpPr>
          <p:nvPr/>
        </p:nvCxnSpPr>
        <p:spPr>
          <a:xfrm>
            <a:off x="3424136" y="4299626"/>
            <a:ext cx="249028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E7D81-1525-B7D2-64AF-8CC7DA122D00}"/>
              </a:ext>
            </a:extLst>
          </p:cNvPr>
          <p:cNvGrpSpPr/>
          <p:nvPr/>
        </p:nvGrpSpPr>
        <p:grpSpPr>
          <a:xfrm>
            <a:off x="5194410" y="5330374"/>
            <a:ext cx="3526262" cy="1189298"/>
            <a:chOff x="5010202" y="5397767"/>
            <a:chExt cx="3526262" cy="11892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DA5583-D818-5FA7-5DC1-147255420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0202" y="5397767"/>
              <a:ext cx="3526262" cy="11699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98BA7A-DC91-3BE0-8527-D3F5FB47F8A6}"/>
                </a:ext>
              </a:extLst>
            </p:cNvPr>
            <p:cNvSpPr txBox="1"/>
            <p:nvPr/>
          </p:nvSpPr>
          <p:spPr>
            <a:xfrm>
              <a:off x="5718412" y="6217733"/>
              <a:ext cx="2360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Page 37 PO Workbook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01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5465" y="2683255"/>
            <a:ext cx="6011335" cy="3903810"/>
          </a:xfrm>
        </p:spPr>
        <p:txBody>
          <a:bodyPr>
            <a:normAutofit fontScale="62500" lnSpcReduction="20000"/>
          </a:bodyPr>
          <a:lstStyle/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will refuse to give your PA his Form 13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PA to obtain info to fill in own copy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may refuse to stamp the Stream number for PA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 issue, PA to take down the serial number</a:t>
            </a:r>
          </a:p>
          <a:p>
            <a:pPr marL="269875" indent="-26987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do not allow PA to sign Ballot Box seal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Against the Regulations, Report to Station Master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PO may refuse to allow use of </a:t>
            </a:r>
            <a:r>
              <a:rPr lang="en-US" dirty="0" err="1"/>
              <a:t>handphone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Speak to the PO and explain that PA will only be texting but will not be calling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refused, ask that PA will message outside the room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still refused, send standby PACABA to Polling Stream every 30 or 60 minutes for messages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If necessary, PA comes out of room to discuss</a:t>
            </a:r>
          </a:p>
          <a:p>
            <a:pPr marL="276225" indent="-276225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No data coverage or phones disallowed altogether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Send standby PACABA to Stream every 30-60 minutes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Send standby PACABA to place with coverage to text to </a:t>
            </a:r>
            <a:r>
              <a:rPr lang="en-US" dirty="0" err="1"/>
              <a:t>Bilik</a:t>
            </a:r>
            <a:r>
              <a:rPr lang="en-US" dirty="0"/>
              <a:t> </a:t>
            </a:r>
            <a:r>
              <a:rPr lang="en-US" dirty="0" err="1"/>
              <a:t>Gerakan</a:t>
            </a:r>
            <a:endParaRPr lang="en-US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8am: Potential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8" y="3217333"/>
            <a:ext cx="2434967" cy="227753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1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Polling Agent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39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in Polling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5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Voting Flow in 2-door Polling Stream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795" name="Rectangle 3" descr="Newsprint"/>
          <p:cNvSpPr>
            <a:spLocks noChangeArrowheads="1"/>
          </p:cNvSpPr>
          <p:nvPr/>
        </p:nvSpPr>
        <p:spPr bwMode="auto">
          <a:xfrm>
            <a:off x="3537498" y="1350963"/>
            <a:ext cx="5486400" cy="5029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latin typeface="Corbel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535363" y="1330325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9144000" y="1330325"/>
            <a:ext cx="0" cy="5029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348038" y="5230813"/>
            <a:ext cx="28098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 flipV="1">
            <a:off x="3533775" y="2792413"/>
            <a:ext cx="1588" cy="2438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365500" y="6054725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535363" y="6359525"/>
            <a:ext cx="5486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3535363" y="6054725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3535363" y="1330325"/>
            <a:ext cx="0" cy="609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3394075" y="1939925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94075" y="2778125"/>
            <a:ext cx="2809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981825" y="1558925"/>
            <a:ext cx="1757363" cy="382156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EC Clerks</a:t>
            </a:r>
          </a:p>
        </p:txBody>
      </p:sp>
      <p:sp>
        <p:nvSpPr>
          <p:cNvPr id="33815" name="AutoShape 29"/>
          <p:cNvSpPr>
            <a:spLocks noChangeArrowheads="1"/>
          </p:cNvSpPr>
          <p:nvPr/>
        </p:nvSpPr>
        <p:spPr bwMode="auto">
          <a:xfrm>
            <a:off x="2832100" y="1406525"/>
            <a:ext cx="492125" cy="533400"/>
          </a:xfrm>
          <a:prstGeom prst="sun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>
              <a:solidFill>
                <a:srgbClr val="00FFFF"/>
              </a:solidFill>
              <a:latin typeface="Corbel" pitchFamily="34" charset="0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4748213" y="5902325"/>
            <a:ext cx="3859212" cy="377825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Presiding Officer (PO)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512887" y="1802730"/>
            <a:ext cx="1319213" cy="292100"/>
          </a:xfrm>
          <a:prstGeom prst="rect">
            <a:avLst/>
          </a:prstGeom>
          <a:solidFill>
            <a:schemeClr val="tx1"/>
          </a:solidFill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DejaVu LGC Sans" charset="0"/>
                <a:cs typeface="Calibri" pitchFamily="34" charset="0"/>
              </a:rPr>
              <a:t>Police Officer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338763" y="2600325"/>
            <a:ext cx="1195387" cy="292100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Ballot Boxes</a:t>
            </a:r>
          </a:p>
        </p:txBody>
      </p:sp>
      <p:cxnSp>
        <p:nvCxnSpPr>
          <p:cNvPr id="34" name="AutoShape 34"/>
          <p:cNvCxnSpPr>
            <a:cxnSpLocks noChangeShapeType="1"/>
          </p:cNvCxnSpPr>
          <p:nvPr/>
        </p:nvCxnSpPr>
        <p:spPr bwMode="auto">
          <a:xfrm flipV="1">
            <a:off x="1143000" y="1893888"/>
            <a:ext cx="4332288" cy="1535112"/>
          </a:xfrm>
          <a:prstGeom prst="curvedConnector3">
            <a:avLst>
              <a:gd name="adj1" fmla="val 34565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AutoShape 35"/>
          <p:cNvCxnSpPr>
            <a:cxnSpLocks noChangeShapeType="1"/>
            <a:stCxn id="37" idx="2"/>
            <a:endCxn id="38" idx="2"/>
          </p:cNvCxnSpPr>
          <p:nvPr/>
        </p:nvCxnSpPr>
        <p:spPr bwMode="auto">
          <a:xfrm rot="16200000" flipH="1">
            <a:off x="5961857" y="1635919"/>
            <a:ext cx="1587" cy="517525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AutoShape 37"/>
          <p:cNvCxnSpPr>
            <a:cxnSpLocks noChangeShapeType="1"/>
            <a:stCxn id="38" idx="2"/>
            <a:endCxn id="39" idx="2"/>
          </p:cNvCxnSpPr>
          <p:nvPr/>
        </p:nvCxnSpPr>
        <p:spPr bwMode="auto">
          <a:xfrm rot="16200000" flipH="1">
            <a:off x="6489700" y="1625601"/>
            <a:ext cx="1587" cy="538162"/>
          </a:xfrm>
          <a:prstGeom prst="curvedConnector3">
            <a:avLst>
              <a:gd name="adj1" fmla="val 14395468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5549900" y="1544638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1</a:t>
            </a:r>
          </a:p>
        </p:txBody>
      </p:sp>
      <p:sp>
        <p:nvSpPr>
          <p:cNvPr id="38" name="Text Box 39"/>
          <p:cNvSpPr txBox="1">
            <a:spLocks noChangeArrowheads="1"/>
          </p:cNvSpPr>
          <p:nvPr/>
        </p:nvSpPr>
        <p:spPr bwMode="auto">
          <a:xfrm>
            <a:off x="6067425" y="1544638"/>
            <a:ext cx="306388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2</a:t>
            </a: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6605588" y="1544638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3</a:t>
            </a:r>
          </a:p>
        </p:txBody>
      </p:sp>
      <p:cxnSp>
        <p:nvCxnSpPr>
          <p:cNvPr id="40" name="AutoShape 41"/>
          <p:cNvCxnSpPr>
            <a:cxnSpLocks noChangeShapeType="1"/>
            <a:stCxn id="39" idx="2"/>
            <a:endCxn id="33808" idx="3"/>
          </p:cNvCxnSpPr>
          <p:nvPr/>
        </p:nvCxnSpPr>
        <p:spPr bwMode="auto">
          <a:xfrm rot="5400000">
            <a:off x="5118895" y="1615281"/>
            <a:ext cx="1360487" cy="1917701"/>
          </a:xfrm>
          <a:prstGeom prst="curvedConnector4">
            <a:avLst>
              <a:gd name="adj1" fmla="val 37398"/>
              <a:gd name="adj2" fmla="val 111921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2079625" y="3425825"/>
            <a:ext cx="1220788" cy="1134259"/>
          </a:xfrm>
          <a:prstGeom prst="rect">
            <a:avLst/>
          </a:prstGeom>
          <a:solidFill>
            <a:srgbClr val="F1D5D3"/>
          </a:solidFill>
          <a:ln w="57150" cmpd="thickThin" algn="ctr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Polling stream room </a:t>
            </a:r>
          </a:p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 doors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675063" y="2092325"/>
            <a:ext cx="842962" cy="376238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Enter</a:t>
            </a: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3619500" y="5292725"/>
            <a:ext cx="746125" cy="376238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Exit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7534275" y="3148013"/>
            <a:ext cx="1457325" cy="1143000"/>
            <a:chOff x="3746500" y="3463925"/>
            <a:chExt cx="1457325" cy="1143000"/>
          </a:xfrm>
        </p:grpSpPr>
        <p:sp>
          <p:nvSpPr>
            <p:cNvPr id="33806" name="Rectangle 16" descr="Dark upward diagonal"/>
            <p:cNvSpPr>
              <a:spLocks noChangeArrowheads="1"/>
            </p:cNvSpPr>
            <p:nvPr/>
          </p:nvSpPr>
          <p:spPr bwMode="auto">
            <a:xfrm rot="5400000">
              <a:off x="3455988" y="3754437"/>
              <a:ext cx="1143000" cy="561975"/>
            </a:xfrm>
            <a:prstGeom prst="rect">
              <a:avLst/>
            </a:prstGeom>
            <a:pattFill prst="pct60">
              <a:fgClr>
                <a:schemeClr val="bg2"/>
              </a:fgClr>
              <a:bgClr>
                <a:srgbClr val="FCFED2"/>
              </a:bgClr>
            </a:pattFill>
            <a:ln w="38100" cmpd="thickThin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4195763" y="3768725"/>
              <a:ext cx="1008062" cy="603250"/>
            </a:xfrm>
            <a:prstGeom prst="rect">
              <a:avLst/>
            </a:prstGeom>
            <a:solidFill>
              <a:srgbClr val="00FFFF"/>
            </a:solidFill>
            <a:ln w="57150" cmpd="thickThin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r>
                <a:rPr lang="en-US" b="1" dirty="0">
                  <a:solidFill>
                    <a:srgbClr val="AC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Polling Agents</a:t>
              </a:r>
            </a:p>
          </p:txBody>
        </p:sp>
        <p:sp>
          <p:nvSpPr>
            <p:cNvPr id="46" name="Text Box 47"/>
            <p:cNvSpPr txBox="1">
              <a:spLocks noChangeArrowheads="1"/>
            </p:cNvSpPr>
            <p:nvPr/>
          </p:nvSpPr>
          <p:spPr bwMode="auto">
            <a:xfrm rot="-5400000">
              <a:off x="3846513" y="4051300"/>
              <a:ext cx="331788" cy="3762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orbel" pitchFamily="34" charset="0"/>
                </a:rPr>
                <a:t>1</a:t>
              </a:r>
            </a:p>
          </p:txBody>
        </p:sp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 rot="-5400000">
              <a:off x="3846513" y="3643313"/>
              <a:ext cx="331787" cy="376237"/>
            </a:xfrm>
            <a:prstGeom prst="rect">
              <a:avLst/>
            </a:prstGeom>
            <a:solidFill>
              <a:srgbClr val="FF0066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itchFamily="34" charset="0"/>
                  <a:ea typeface="DejaVu LGC Sans"/>
                  <a:cs typeface="DejaVu LGC Sans"/>
                </a:defRPr>
              </a:lvl9pPr>
            </a:lstStyle>
            <a:p>
              <a:pPr eaLnBrk="1" hangingPunct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defRPr/>
              </a:pPr>
              <a:r>
                <a:rPr lang="en-US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rbel" pitchFamily="34" charset="0"/>
                </a:rPr>
                <a:t>2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04800" y="3124200"/>
            <a:ext cx="609600" cy="31242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 EC </a:t>
            </a:r>
            <a:r>
              <a:rPr lang="en-US" dirty="0" err="1">
                <a:solidFill>
                  <a:srgbClr val="FF0000"/>
                </a:solidFill>
              </a:rPr>
              <a:t>Barung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835" name="TextBox 3"/>
          <p:cNvSpPr txBox="1">
            <a:spLocks noChangeArrowheads="1"/>
          </p:cNvSpPr>
          <p:nvPr/>
        </p:nvSpPr>
        <p:spPr bwMode="auto">
          <a:xfrm>
            <a:off x="228600" y="1285875"/>
            <a:ext cx="1219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tx1"/>
                </a:solidFill>
              </a:rPr>
              <a:t>Barung</a:t>
            </a:r>
            <a:r>
              <a:rPr lang="en-US" dirty="0">
                <a:solidFill>
                  <a:schemeClr val="tx1"/>
                </a:solidFill>
              </a:rPr>
              <a:t> – Situated outside the Stream </a:t>
            </a:r>
          </a:p>
        </p:txBody>
      </p:sp>
      <p:grpSp>
        <p:nvGrpSpPr>
          <p:cNvPr id="4" name="Group 1"/>
          <p:cNvGrpSpPr/>
          <p:nvPr/>
        </p:nvGrpSpPr>
        <p:grpSpPr>
          <a:xfrm rot="10800000">
            <a:off x="4518025" y="2911475"/>
            <a:ext cx="673100" cy="1676400"/>
            <a:chOff x="7404100" y="2778125"/>
            <a:chExt cx="673100" cy="1676400"/>
          </a:xfrm>
        </p:grpSpPr>
        <p:sp>
          <p:nvSpPr>
            <p:cNvPr id="33807" name="Rectangle 21"/>
            <p:cNvSpPr>
              <a:spLocks noChangeArrowheads="1"/>
            </p:cNvSpPr>
            <p:nvPr/>
          </p:nvSpPr>
          <p:spPr bwMode="auto">
            <a:xfrm>
              <a:off x="7404100" y="27781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33808" name="Rectangle 22"/>
            <p:cNvSpPr>
              <a:spLocks noChangeArrowheads="1"/>
            </p:cNvSpPr>
            <p:nvPr/>
          </p:nvSpPr>
          <p:spPr bwMode="auto">
            <a:xfrm>
              <a:off x="7404100" y="3768725"/>
              <a:ext cx="350838" cy="685800"/>
            </a:xfrm>
            <a:prstGeom prst="rect">
              <a:avLst/>
            </a:prstGeom>
            <a:solidFill>
              <a:srgbClr val="FF66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latin typeface="Corbel" pitchFamily="34" charset="0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7445375" y="44545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7404100" y="37687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404100" y="34639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7404100" y="2778125"/>
              <a:ext cx="63182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7404100" y="27924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7" name="Line 19"/>
            <p:cNvSpPr>
              <a:spLocks noChangeShapeType="1"/>
            </p:cNvSpPr>
            <p:nvPr/>
          </p:nvSpPr>
          <p:spPr bwMode="auto">
            <a:xfrm flipV="1">
              <a:off x="7404100" y="3783013"/>
              <a:ext cx="350838" cy="671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cxnSp>
        <p:nvCxnSpPr>
          <p:cNvPr id="41" name="AutoShape 42"/>
          <p:cNvCxnSpPr>
            <a:cxnSpLocks noChangeShapeType="1"/>
          </p:cNvCxnSpPr>
          <p:nvPr/>
        </p:nvCxnSpPr>
        <p:spPr bwMode="auto">
          <a:xfrm flipV="1">
            <a:off x="4518025" y="3331767"/>
            <a:ext cx="1281113" cy="422671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AutoShape 43"/>
          <p:cNvCxnSpPr>
            <a:cxnSpLocks noChangeShapeType="1"/>
          </p:cNvCxnSpPr>
          <p:nvPr/>
        </p:nvCxnSpPr>
        <p:spPr bwMode="auto">
          <a:xfrm rot="5400000">
            <a:off x="3832225" y="3746500"/>
            <a:ext cx="1676400" cy="228600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3684162" y="4613370"/>
            <a:ext cx="2406650" cy="324191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itchFamily="34" charset="0"/>
              </a:rPr>
              <a:t>Polling Booths</a:t>
            </a:r>
          </a:p>
        </p:txBody>
      </p:sp>
      <p:sp>
        <p:nvSpPr>
          <p:cNvPr id="97" name="Text Box 40"/>
          <p:cNvSpPr txBox="1">
            <a:spLocks noChangeArrowheads="1"/>
          </p:cNvSpPr>
          <p:nvPr/>
        </p:nvSpPr>
        <p:spPr bwMode="auto">
          <a:xfrm>
            <a:off x="6829425" y="3226844"/>
            <a:ext cx="304800" cy="3492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DejaVu LGC Sans"/>
                <a:cs typeface="DejaVu LGC Sans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5A6378"/>
                  </a:outerShdw>
                </a:effectLst>
                <a:latin typeface="Corbel" pitchFamily="34" charset="0"/>
              </a:rPr>
              <a:t>4</a:t>
            </a:r>
          </a:p>
        </p:txBody>
      </p:sp>
      <p:pic>
        <p:nvPicPr>
          <p:cNvPr id="54" name="Picture 5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103" y="3228379"/>
            <a:ext cx="10318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1" descr="C:\Users\Toshiba\AppData\Local\Microsoft\Windows\Temporary Internet Files\Content.IE5\AY339V1U\MC900199107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592763" y="4771941"/>
            <a:ext cx="1417637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3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Arrangement of A Polling Stream </a:t>
            </a:r>
            <a:br>
              <a:rPr lang="en-US" sz="4000" dirty="0"/>
            </a:br>
            <a:r>
              <a:rPr lang="en-US" sz="4000" dirty="0"/>
              <a:t>With 1 Door</a:t>
            </a:r>
          </a:p>
        </p:txBody>
      </p:sp>
      <p:pic>
        <p:nvPicPr>
          <p:cNvPr id="4" name="Picture 3" descr="screen-capture-1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4647" y="1896195"/>
            <a:ext cx="7012345" cy="49418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2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4368" y="2612080"/>
            <a:ext cx="5315993" cy="4016293"/>
          </a:xfrm>
        </p:spPr>
        <p:txBody>
          <a:bodyPr>
            <a:normAutofit fontScale="77500" lnSpcReduction="20000"/>
          </a:bodyPr>
          <a:lstStyle/>
          <a:p>
            <a:pPr marL="268288" lvl="0" indent="-268288">
              <a:buFont typeface="+mj-lt"/>
              <a:buAutoNum type="arabicPeriod"/>
            </a:pPr>
            <a:r>
              <a:rPr lang="en-US" b="1" dirty="0"/>
              <a:t>Voter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enters Polling Stream &amp; goes to EC Clerk 1</a:t>
            </a:r>
          </a:p>
          <a:p>
            <a:pPr marL="268288" lvl="0" indent="-268288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EC Clerk 1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Checks Voter’s hands, verify the Voter’s </a:t>
            </a:r>
            <a:r>
              <a:rPr lang="en-US" dirty="0" err="1">
                <a:solidFill>
                  <a:schemeClr val="tx1"/>
                </a:solidFill>
              </a:rPr>
              <a:t>MyKad</a:t>
            </a:r>
            <a:r>
              <a:rPr lang="en-US" dirty="0">
                <a:solidFill>
                  <a:schemeClr val="tx1"/>
                </a:solidFill>
              </a:rPr>
              <a:t> &amp; make face identification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Reads out Voter’s </a:t>
            </a:r>
            <a:r>
              <a:rPr lang="en-US">
                <a:solidFill>
                  <a:schemeClr val="tx1"/>
                </a:solidFill>
              </a:rPr>
              <a:t>Serial number, </a:t>
            </a:r>
            <a:r>
              <a:rPr lang="en-US" dirty="0" err="1">
                <a:solidFill>
                  <a:schemeClr val="tx1"/>
                </a:solidFill>
              </a:rPr>
              <a:t>MyKad</a:t>
            </a:r>
            <a:r>
              <a:rPr lang="en-US" dirty="0">
                <a:solidFill>
                  <a:schemeClr val="tx1"/>
                </a:solidFill>
              </a:rPr>
              <a:t> number &amp; name</a:t>
            </a:r>
          </a:p>
          <a:p>
            <a:pPr marL="268288" lvl="0" indent="-268288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EC Clerk 2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Mark Voter’s left index finger with indelible ink</a:t>
            </a:r>
          </a:p>
          <a:p>
            <a:pPr marL="268288" lvl="0" indent="-268288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EC Clerk 3 </a:t>
            </a:r>
            <a:r>
              <a:rPr lang="en-US" dirty="0">
                <a:solidFill>
                  <a:schemeClr val="bg1"/>
                </a:solidFill>
              </a:rPr>
              <a:t>Stamp Ballot Paper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Stamps and tears Ballot Paper from ballot book  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Folds and hands Ballot Paper over to Voter</a:t>
            </a:r>
          </a:p>
          <a:p>
            <a:pPr marL="268288" indent="-268288">
              <a:buFont typeface="+mj-lt"/>
              <a:buAutoNum type="arabicPeriod"/>
            </a:pPr>
            <a:r>
              <a:rPr lang="en-US" b="1" dirty="0"/>
              <a:t>Voter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Goes to Polling Booth to mark Ballot Paper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Drops Ballot Paper into Ballot Box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Voter leaves the Polling Stream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in the Polling Stream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4A903E-78A4-399E-C6FF-3590F6B3B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0" y="1964724"/>
            <a:ext cx="3289685" cy="45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2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4453" y="2457441"/>
            <a:ext cx="7408333" cy="27507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Official document with name photo, MyKad number issued by authorised government department</a:t>
            </a:r>
          </a:p>
          <a:p>
            <a:r>
              <a:rPr lang="en-US" dirty="0">
                <a:solidFill>
                  <a:srgbClr val="000000"/>
                </a:solidFill>
              </a:rPr>
              <a:t>MyKad or Police/Army Service Card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Report receipt KPPK11 or Temporary IC KPPK09 certified by JPN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KPPK11 do not carry photo</a:t>
            </a:r>
          </a:p>
          <a:p>
            <a:r>
              <a:rPr lang="en-US" dirty="0">
                <a:solidFill>
                  <a:srgbClr val="000000"/>
                </a:solidFill>
              </a:rPr>
              <a:t>International passport</a:t>
            </a:r>
          </a:p>
          <a:p>
            <a:r>
              <a:rPr lang="en-US" dirty="0">
                <a:solidFill>
                  <a:srgbClr val="000000"/>
                </a:solidFill>
              </a:rPr>
              <a:t>Driving license with photo</a:t>
            </a:r>
          </a:p>
          <a:p>
            <a:r>
              <a:rPr lang="en-US" strike="sngStrike" dirty="0">
                <a:solidFill>
                  <a:srgbClr val="FF0000"/>
                </a:solidFill>
              </a:rPr>
              <a:t>Department access card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Identity Documents accepted by EC</a:t>
            </a:r>
          </a:p>
        </p:txBody>
      </p:sp>
      <p:pic>
        <p:nvPicPr>
          <p:cNvPr id="8" name="Picture 4" descr="C:\TAKLIMAT PILIHAN RAYA\SPR USE\KP CUSTOM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239" y="5061887"/>
            <a:ext cx="2435293" cy="1525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TAKLIMAT PILIHAN RAYA\SPR USE\paspotCUS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485" y="5061887"/>
            <a:ext cx="2431972" cy="154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TAKLIMAT PILIHAN RAYA\SPR USE\LESEN CUS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453" y="5061887"/>
            <a:ext cx="2403418" cy="15251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CC0762-46CC-9375-869A-CCFE41AB5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19" y="3905589"/>
            <a:ext cx="1866900" cy="10033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E3AFF5-B97D-2752-2CF4-11D29BD6B151}"/>
              </a:ext>
            </a:extLst>
          </p:cNvPr>
          <p:cNvCxnSpPr>
            <a:cxnSpLocks/>
          </p:cNvCxnSpPr>
          <p:nvPr/>
        </p:nvCxnSpPr>
        <p:spPr>
          <a:xfrm>
            <a:off x="4201297" y="3683012"/>
            <a:ext cx="107322" cy="222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0078EE-BAC5-E736-1979-B78D04015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278389"/>
            <a:ext cx="1866900" cy="11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03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2688" y="2456197"/>
            <a:ext cx="5794112" cy="41595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MY" dirty="0">
                <a:solidFill>
                  <a:srgbClr val="000000"/>
                </a:solidFill>
              </a:rPr>
              <a:t>EC Clerk 1 will</a:t>
            </a:r>
          </a:p>
          <a:p>
            <a:r>
              <a:rPr lang="en-MY" dirty="0">
                <a:solidFill>
                  <a:srgbClr val="000000"/>
                </a:solidFill>
              </a:rPr>
              <a:t>check Voter’s fingers not marked with ink</a:t>
            </a:r>
          </a:p>
          <a:p>
            <a:r>
              <a:rPr lang="en-MY" dirty="0">
                <a:solidFill>
                  <a:srgbClr val="000000"/>
                </a:solidFill>
              </a:rPr>
              <a:t>verify identity of Voter from Voter’s identity documents and MyKad name &amp; number same as in Electoral Roll</a:t>
            </a:r>
          </a:p>
          <a:p>
            <a:pPr lvl="1"/>
            <a:r>
              <a:rPr lang="en-MY" dirty="0">
                <a:solidFill>
                  <a:srgbClr val="000000"/>
                </a:solidFill>
              </a:rPr>
              <a:t>Must </a:t>
            </a:r>
            <a:r>
              <a:rPr lang="en-MY" dirty="0">
                <a:solidFill>
                  <a:srgbClr val="FF0000"/>
                </a:solidFill>
              </a:rPr>
              <a:t>look at face </a:t>
            </a:r>
            <a:r>
              <a:rPr lang="en-MY" dirty="0">
                <a:solidFill>
                  <a:srgbClr val="000000"/>
                </a:solidFill>
              </a:rPr>
              <a:t>of Voter</a:t>
            </a:r>
          </a:p>
          <a:p>
            <a:pPr lvl="2"/>
            <a:r>
              <a:rPr lang="en-MY" dirty="0">
                <a:solidFill>
                  <a:srgbClr val="000000"/>
                </a:solidFill>
              </a:rPr>
              <a:t>Bring to attention of PO if not done</a:t>
            </a:r>
          </a:p>
          <a:p>
            <a:r>
              <a:rPr lang="en-MY" dirty="0">
                <a:solidFill>
                  <a:srgbClr val="000000"/>
                </a:solidFill>
              </a:rPr>
              <a:t>call out number, name of Voter &amp; new (or old) MyKad number</a:t>
            </a:r>
          </a:p>
          <a:p>
            <a:pPr lvl="1"/>
            <a:r>
              <a:rPr lang="en-MY" dirty="0">
                <a:solidFill>
                  <a:srgbClr val="000000"/>
                </a:solidFill>
              </a:rPr>
              <a:t>Name and MyKad number from Electoral Roll, </a:t>
            </a:r>
            <a:r>
              <a:rPr lang="en-MY" dirty="0">
                <a:solidFill>
                  <a:srgbClr val="FF0000"/>
                </a:solidFill>
              </a:rPr>
              <a:t>not from MyKad</a:t>
            </a:r>
          </a:p>
          <a:p>
            <a:r>
              <a:rPr lang="en-MY" dirty="0">
                <a:solidFill>
                  <a:srgbClr val="000000"/>
                </a:solidFill>
              </a:rPr>
              <a:t>pass MyKad to Clerk 2 for second verification</a:t>
            </a:r>
          </a:p>
          <a:p>
            <a:r>
              <a:rPr lang="en-MY" dirty="0">
                <a:solidFill>
                  <a:srgbClr val="000000"/>
                </a:solidFill>
              </a:rPr>
              <a:t>mark off Voter’s name from Electoral Roll after Clerk 2 mark Voter’s finger </a:t>
            </a:r>
          </a:p>
          <a:p>
            <a:pPr lvl="1"/>
            <a:r>
              <a:rPr lang="en-MY" dirty="0">
                <a:solidFill>
                  <a:srgbClr val="000000"/>
                </a:solidFill>
              </a:rPr>
              <a:t>May not write down Ballot Paper serial number against Electoral Roll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EC Clerk 1: Verifying Identity of Voter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8" descr="IMG_0002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234" y="2714488"/>
            <a:ext cx="2421898" cy="1905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EB2AA-5C3D-E31A-2230-F75C60D1C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38" y="1245844"/>
            <a:ext cx="2519225" cy="1416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2803-BFA1-A94A-F6F1-C5202ADB1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5" y="5155564"/>
            <a:ext cx="2481464" cy="14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3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782" y="1309271"/>
            <a:ext cx="7566448" cy="5548729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eaLnBrk="1" hangingPunct="1"/>
            <a:fld id="{0F140E0C-69C9-4C07-998A-F7931EC09672}" type="slidenum">
              <a:rPr lang="en-GB">
                <a:solidFill>
                  <a:srgbClr val="FFFFFF"/>
                </a:solidFill>
              </a:rPr>
              <a:pPr eaLnBrk="1" hangingPunct="1"/>
              <a:t>36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Electoral Roll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911829" y="2702158"/>
            <a:ext cx="1071862" cy="1106329"/>
            <a:chOff x="3716667" y="840117"/>
            <a:chExt cx="1139665" cy="1212914"/>
          </a:xfrm>
        </p:grpSpPr>
        <p:sp>
          <p:nvSpPr>
            <p:cNvPr id="51" name="TextBox 50"/>
            <p:cNvSpPr txBox="1"/>
            <p:nvPr/>
          </p:nvSpPr>
          <p:spPr>
            <a:xfrm>
              <a:off x="4071773" y="840117"/>
              <a:ext cx="414496" cy="584776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4</a:t>
              </a:r>
            </a:p>
          </p:txBody>
        </p:sp>
        <p:sp>
          <p:nvSpPr>
            <p:cNvPr id="52" name="Rectangle 51"/>
            <p:cNvSpPr/>
            <p:nvPr/>
          </p:nvSpPr>
          <p:spPr>
            <a:xfrm rot="10800000">
              <a:off x="3716667" y="1759940"/>
              <a:ext cx="1139665" cy="29309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10800000">
              <a:off x="4292976" y="1409622"/>
              <a:ext cx="0" cy="337758"/>
            </a:xfrm>
            <a:prstGeom prst="line">
              <a:avLst/>
            </a:prstGeom>
            <a:ln w="38100" cmpd="sng">
              <a:headEnd type="non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160014" y="1828276"/>
            <a:ext cx="748112" cy="1080795"/>
            <a:chOff x="7940381" y="153524"/>
            <a:chExt cx="795435" cy="1184920"/>
          </a:xfrm>
        </p:grpSpPr>
        <p:sp>
          <p:nvSpPr>
            <p:cNvPr id="47" name="TextBox 46"/>
            <p:cNvSpPr txBox="1"/>
            <p:nvPr/>
          </p:nvSpPr>
          <p:spPr>
            <a:xfrm>
              <a:off x="8131598" y="753668"/>
              <a:ext cx="414496" cy="584776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  <a:latin typeface="Century Gothic"/>
                  <a:cs typeface="Century Gothic"/>
                </a:rPr>
                <a:t>1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940381" y="153524"/>
              <a:ext cx="795435" cy="643410"/>
              <a:chOff x="7940381" y="153524"/>
              <a:chExt cx="795435" cy="64341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940381" y="153524"/>
                <a:ext cx="795435" cy="293091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 cmpd="sng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8313013" y="459176"/>
                <a:ext cx="0" cy="337758"/>
              </a:xfrm>
              <a:prstGeom prst="line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/>
          <p:cNvGrpSpPr/>
          <p:nvPr/>
        </p:nvGrpSpPr>
        <p:grpSpPr>
          <a:xfrm>
            <a:off x="1800148" y="2725188"/>
            <a:ext cx="609419" cy="1116419"/>
            <a:chOff x="1556715" y="829054"/>
            <a:chExt cx="647969" cy="1223976"/>
          </a:xfrm>
        </p:grpSpPr>
        <p:sp>
          <p:nvSpPr>
            <p:cNvPr id="43" name="TextBox 42"/>
            <p:cNvSpPr txBox="1"/>
            <p:nvPr/>
          </p:nvSpPr>
          <p:spPr>
            <a:xfrm>
              <a:off x="1682875" y="829054"/>
              <a:ext cx="414496" cy="584776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3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 rot="10800000">
              <a:off x="1556715" y="1398559"/>
              <a:ext cx="647969" cy="654471"/>
              <a:chOff x="8405743" y="142463"/>
              <a:chExt cx="647969" cy="654471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8405743" y="142463"/>
                <a:ext cx="647969" cy="257385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 cmpd="sng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8720305" y="459176"/>
                <a:ext cx="0" cy="337758"/>
              </a:xfrm>
              <a:prstGeom prst="line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1363456" y="2735292"/>
            <a:ext cx="397101" cy="1106329"/>
            <a:chOff x="626890" y="827474"/>
            <a:chExt cx="422219" cy="1212914"/>
          </a:xfrm>
        </p:grpSpPr>
        <p:sp>
          <p:nvSpPr>
            <p:cNvPr id="39" name="TextBox 38"/>
            <p:cNvSpPr txBox="1"/>
            <p:nvPr/>
          </p:nvSpPr>
          <p:spPr>
            <a:xfrm>
              <a:off x="626890" y="827474"/>
              <a:ext cx="414495" cy="584776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2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 rot="10800000">
              <a:off x="634613" y="1396979"/>
              <a:ext cx="414496" cy="643409"/>
              <a:chOff x="7887825" y="153525"/>
              <a:chExt cx="414496" cy="64340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887825" y="153525"/>
                <a:ext cx="414496" cy="257402"/>
              </a:xfrm>
              <a:prstGeom prst="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38100" cmpd="sng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8102797" y="459176"/>
                <a:ext cx="0" cy="337758"/>
              </a:xfrm>
              <a:prstGeom prst="line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3C7767-D51B-EC44-E959-0DF87761C83E}"/>
              </a:ext>
            </a:extLst>
          </p:cNvPr>
          <p:cNvGrpSpPr/>
          <p:nvPr/>
        </p:nvGrpSpPr>
        <p:grpSpPr>
          <a:xfrm>
            <a:off x="1363456" y="6037155"/>
            <a:ext cx="5428871" cy="338554"/>
            <a:chOff x="1370720" y="5296851"/>
            <a:chExt cx="5428871" cy="338554"/>
          </a:xfrm>
        </p:grpSpPr>
        <p:cxnSp>
          <p:nvCxnSpPr>
            <p:cNvPr id="54" name="Straight Connector 53"/>
            <p:cNvCxnSpPr>
              <a:cxnSpLocks/>
            </p:cNvCxnSpPr>
            <p:nvPr/>
          </p:nvCxnSpPr>
          <p:spPr>
            <a:xfrm flipH="1">
              <a:off x="1370720" y="5476092"/>
              <a:ext cx="499229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6402928" y="5296851"/>
              <a:ext cx="396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845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5501196" cy="43010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EC Clerk 2 will check Voter’s left forefinger for any previous marking</a:t>
            </a:r>
          </a:p>
          <a:p>
            <a:r>
              <a:rPr lang="en-US" dirty="0"/>
              <a:t>If none, Voter’s left forefinger will be dipped into ink until first joint</a:t>
            </a:r>
          </a:p>
          <a:p>
            <a:pPr lvl="1"/>
            <a:r>
              <a:rPr lang="en-US" dirty="0"/>
              <a:t>Use other fingers on left hand if Voter do not have left forefinger</a:t>
            </a:r>
          </a:p>
          <a:p>
            <a:pPr lvl="1"/>
            <a:r>
              <a:rPr lang="en-US" dirty="0"/>
              <a:t>If none, use fingers on right hand</a:t>
            </a:r>
          </a:p>
          <a:p>
            <a:pPr lvl="1"/>
            <a:r>
              <a:rPr lang="en-US" dirty="0"/>
              <a:t>Brush used only if Voter has no arms</a:t>
            </a:r>
          </a:p>
          <a:p>
            <a:r>
              <a:rPr lang="en-US" dirty="0"/>
              <a:t>Ballot Paper is issued by EC Clerk 3 and name marked off by EC Clerk 1 AFTER finger is marked</a:t>
            </a:r>
          </a:p>
          <a:p>
            <a:r>
              <a:rPr lang="en-US" dirty="0"/>
              <a:t>No marking of finger = No issue of Ballot Paper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 Clerk 2: Using Indelible Ink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401" y="2609423"/>
            <a:ext cx="1853561" cy="138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1FED0-483D-5E76-6E11-C4142E8B7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00" y="4358312"/>
            <a:ext cx="1853561" cy="22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6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Finger Marking with Indelible Ink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563363"/>
            <a:ext cx="3611984" cy="493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069184" y="3209444"/>
            <a:ext cx="5408298" cy="3617529"/>
            <a:chOff x="947798" y="2207632"/>
            <a:chExt cx="8808595" cy="5891936"/>
          </a:xfrm>
        </p:grpSpPr>
        <p:sp>
          <p:nvSpPr>
            <p:cNvPr id="12" name="Right Brace 11"/>
            <p:cNvSpPr/>
            <p:nvPr/>
          </p:nvSpPr>
          <p:spPr>
            <a:xfrm rot="13391465">
              <a:off x="2664042" y="3146029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47798" y="2207632"/>
              <a:ext cx="8808595" cy="5891936"/>
              <a:chOff x="785565" y="2049464"/>
              <a:chExt cx="8808595" cy="5891936"/>
            </a:xfrm>
          </p:grpSpPr>
          <p:pic>
            <p:nvPicPr>
              <p:cNvPr id="24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65" y="2049464"/>
                <a:ext cx="5770991" cy="5770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D:\SPR USE\BW ICON\ORANG BADAN\hand58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39826" y="2419759"/>
                <a:ext cx="6054334" cy="5521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3137706" y="5532692"/>
              <a:ext cx="4268741" cy="606292"/>
              <a:chOff x="2975473" y="5388172"/>
              <a:chExt cx="4268741" cy="60629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992778" y="5595154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KANAN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75473" y="5388172"/>
                <a:ext cx="1251436" cy="3993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bg1"/>
                    </a:solidFill>
                    <a:latin typeface="Franklin Gothic Medium Cond"/>
                    <a:cs typeface="Franklin Gothic Medium Cond"/>
                  </a:rPr>
                  <a:t>KIRI</a:t>
                </a:r>
                <a:endParaRPr lang="en-MY" sz="1100" b="1" dirty="0">
                  <a:solidFill>
                    <a:schemeClr val="bg1"/>
                  </a:solidFill>
                  <a:latin typeface="Franklin Gothic Medium Cond"/>
                  <a:cs typeface="Franklin Gothic Medium Cond"/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4001187" y="4010584"/>
              <a:ext cx="338927" cy="48963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16" name="Oval 15"/>
            <p:cNvSpPr/>
            <p:nvPr/>
          </p:nvSpPr>
          <p:spPr>
            <a:xfrm>
              <a:off x="4310699" y="3569595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704321" y="326751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752457" y="3928847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72915" y="328640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 rot="18545670">
              <a:off x="7109863" y="3320400"/>
              <a:ext cx="795429" cy="1654564"/>
            </a:xfrm>
            <a:prstGeom prst="rightBrace">
              <a:avLst>
                <a:gd name="adj1" fmla="val 0"/>
                <a:gd name="adj2" fmla="val 50000"/>
              </a:avLst>
            </a:pr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 sz="1000"/>
            </a:p>
          </p:txBody>
        </p:sp>
        <p:sp>
          <p:nvSpPr>
            <p:cNvPr id="21" name="Oval 20"/>
            <p:cNvSpPr/>
            <p:nvPr/>
          </p:nvSpPr>
          <p:spPr>
            <a:xfrm>
              <a:off x="5030915" y="4143364"/>
              <a:ext cx="596873" cy="566382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endParaRPr lang="en-MY" sz="14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592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4B6966-D36E-D11C-AF5D-B13B395CB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50" y="1542056"/>
            <a:ext cx="2160144" cy="1534143"/>
          </a:xfrm>
          <a:prstGeom prst="rect">
            <a:avLst/>
          </a:prstGeom>
        </p:spPr>
      </p:pic>
      <p:pic>
        <p:nvPicPr>
          <p:cNvPr id="12" name="Picture 2" descr="D:\00 toshiba desktop 2011\PACA\Borang, Panduan SPR &amp; Election Strategies\borang-borang yang diisi\Borang 9 Contoh Kertas Undi PKR vs BN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3967" y="4418793"/>
            <a:ext cx="7300032" cy="22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 Clerk 3: Issue Ballot Paper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93973" y="1991489"/>
            <a:ext cx="4150884" cy="2528209"/>
          </a:xfrm>
        </p:spPr>
        <p:txBody>
          <a:bodyPr>
            <a:normAutofit fontScale="92500"/>
          </a:bodyPr>
          <a:lstStyle/>
          <a:p>
            <a:r>
              <a:rPr lang="en-US" dirty="0"/>
              <a:t>EC Clerk 3 will</a:t>
            </a:r>
          </a:p>
          <a:p>
            <a:pPr lvl="1"/>
            <a:r>
              <a:rPr lang="en-US" dirty="0"/>
              <a:t>Stamp Ballot Paper and counterfoil with Stamp of Stream, consistently in the same position and orientation</a:t>
            </a:r>
          </a:p>
          <a:p>
            <a:r>
              <a:rPr lang="en-US" dirty="0"/>
              <a:t>Ballot Paper must be free of any notation or marking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/>
          </p:nvPr>
        </p:nvSpPr>
        <p:spPr>
          <a:xfrm>
            <a:off x="4645151" y="2831909"/>
            <a:ext cx="4305209" cy="17293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If Ballot Paper is torn or smudged or incorrectly marked, Voter may request a replacement Ballot Paper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may issue new one if satisfied not on purpose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Damaged Ballot Paper will be cancelled, recorded and kept in envelope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4767" y="4561249"/>
            <a:ext cx="1809200" cy="668388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MY" sz="2000" b="1" dirty="0">
                <a:latin typeface="DejaVu LGC Sans"/>
              </a:rPr>
              <a:t>EC Clerk 3 will tear here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843967" y="4961682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154" y="5346213"/>
            <a:ext cx="1841813" cy="124085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>
            <a:normAutofit fontScale="92500" lnSpcReduction="10000"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DejaVu LGC Sans"/>
                <a:cs typeface="DejaVu LGC Sans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MY" sz="2000" b="1" dirty="0">
                <a:latin typeface="DejaVu LGC Sans"/>
              </a:rPr>
              <a:t>Rubber stamp made by EC Clerk 3 before handing Ballot Paper to voter</a:t>
            </a:r>
          </a:p>
        </p:txBody>
      </p:sp>
      <p:pic>
        <p:nvPicPr>
          <p:cNvPr id="22" name="Picture 21" descr="IMG_0085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065" y="1503522"/>
            <a:ext cx="1684838" cy="1252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65E13-8984-B310-E1B9-1B6B125BC7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320" y="5666583"/>
            <a:ext cx="909694" cy="962033"/>
          </a:xfrm>
          <a:prstGeom prst="rect">
            <a:avLst/>
          </a:prstGeom>
        </p:spPr>
      </p:pic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1843967" y="6300548"/>
            <a:ext cx="1582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2655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953" y="2209801"/>
            <a:ext cx="1981200" cy="167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74" y="4144379"/>
            <a:ext cx="2587080" cy="24198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Candidate’s team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Candidate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2213991" cy="2755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Election Agent</a:t>
            </a:r>
          </a:p>
          <a:p>
            <a:r>
              <a:rPr lang="en-US" dirty="0"/>
              <a:t>Mandated to represent Candidate to EC</a:t>
            </a:r>
          </a:p>
          <a:p>
            <a:r>
              <a:rPr lang="en-US" dirty="0"/>
              <a:t>Help run Election for Candidate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64773" y="1828801"/>
            <a:ext cx="1903779" cy="2057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Campaign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6849582" y="3991816"/>
            <a:ext cx="1837218" cy="25952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PACABA Coordinator</a:t>
            </a:r>
          </a:p>
          <a:p>
            <a:r>
              <a:rPr lang="en-US" dirty="0"/>
              <a:t>Administer recruitment, assignment, training &amp; logistics for PACABA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454" y="3991816"/>
            <a:ext cx="1143000" cy="27559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771" y="1828801"/>
            <a:ext cx="1673683" cy="18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11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 descr="http://4.bp.blogspot.com/-d1EVh6G5vu0/TaFc3jOWpyI/AAAAAAAADYE/ub-serOx7sc/s400/Voting%2BSteps%2B%252811%2529.jpg"/>
          <p:cNvPicPr>
            <a:picLocks noChangeAspect="1" noChangeArrowheads="1"/>
          </p:cNvPicPr>
          <p:nvPr/>
        </p:nvPicPr>
        <p:blipFill>
          <a:blip r:embed="rId3" cstate="hqprint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696281"/>
            <a:ext cx="5486400" cy="318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5215" y="1217073"/>
            <a:ext cx="95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2" y="2985099"/>
            <a:ext cx="751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338328"/>
            <a:ext cx="305764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DejaVu LGC Sans"/>
              </a:rPr>
              <a:t>Ballot Papers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4089666"/>
            <a:ext cx="8915399" cy="2497399"/>
          </a:xfrm>
        </p:spPr>
        <p:txBody>
          <a:bodyPr>
            <a:normAutofit lnSpcReduction="10000"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Voter will be issued </a:t>
            </a:r>
            <a:r>
              <a:rPr lang="en-US" u="sng" dirty="0">
                <a:solidFill>
                  <a:srgbClr val="000000"/>
                </a:solidFill>
              </a:rPr>
              <a:t>TWO</a:t>
            </a:r>
            <a:r>
              <a:rPr lang="en-US" dirty="0">
                <a:solidFill>
                  <a:srgbClr val="000000"/>
                </a:solidFill>
              </a:rPr>
              <a:t> ballot papers in simultaneous elections:</a:t>
            </a:r>
          </a:p>
          <a:p>
            <a:pPr lvl="1"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1 Ballot Paper for Parliament (MP)</a:t>
            </a:r>
          </a:p>
          <a:p>
            <a:pPr lvl="1"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1 Ballot Paper for State Assembly (ADUN)</a:t>
            </a:r>
          </a:p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Voters in Kuala Lumpur, Labuan, Putrajaya will receive ONLY </a:t>
            </a:r>
            <a:r>
              <a:rPr lang="en-US" b="1" dirty="0">
                <a:solidFill>
                  <a:srgbClr val="000000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Ballot Paper for Parliament as there are NO state seat in FTs</a:t>
            </a:r>
          </a:p>
          <a:p>
            <a:pPr>
              <a:lnSpc>
                <a:spcPct val="93000"/>
              </a:lnSpc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Voters in Sabah, Sarawak and states where DUNs not dissolved also get only one Ballot Paper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5810A-A10A-11BF-4E69-216736142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6" y="1679960"/>
            <a:ext cx="2398740" cy="232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53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2949" y="3941359"/>
            <a:ext cx="468573" cy="4992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210" y="2211858"/>
            <a:ext cx="2382609" cy="4375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>
                <a:solidFill>
                  <a:srgbClr val="000000"/>
                </a:solidFill>
              </a:rPr>
              <a:t>Rubber stamp should be stamped</a:t>
            </a:r>
          </a:p>
          <a:p>
            <a:r>
              <a:rPr lang="en-MY" dirty="0">
                <a:solidFill>
                  <a:srgbClr val="000000"/>
                </a:solidFill>
              </a:rPr>
              <a:t>printed neatly and wholly</a:t>
            </a:r>
          </a:p>
          <a:p>
            <a:r>
              <a:rPr lang="en-MY">
                <a:solidFill>
                  <a:srgbClr val="000000"/>
                </a:solidFill>
              </a:rPr>
              <a:t>in </a:t>
            </a:r>
            <a:r>
              <a:rPr lang="en-MY" dirty="0">
                <a:solidFill>
                  <a:srgbClr val="000000"/>
                </a:solidFill>
              </a:rPr>
              <a:t>the middle under serial number</a:t>
            </a:r>
          </a:p>
          <a:p>
            <a:r>
              <a:rPr lang="en-MY" dirty="0">
                <a:solidFill>
                  <a:srgbClr val="000000"/>
                </a:solidFill>
              </a:rPr>
              <a:t>consistently positioned in the Stream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jaVu LGC Sans"/>
              </a:rPr>
              <a:t>Stamping Ballot Paper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819" y="1348421"/>
            <a:ext cx="6323465" cy="55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16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regarding Ballot Papers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03050" y="3260279"/>
            <a:ext cx="4187952" cy="3326787"/>
          </a:xfrm>
        </p:spPr>
        <p:txBody>
          <a:bodyPr>
            <a:normAutofit fontScale="85000" lnSpcReduction="10000"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US" sz="2400" u="sng" dirty="0">
                <a:solidFill>
                  <a:srgbClr val="FF0000"/>
                </a:solidFill>
              </a:rPr>
              <a:t>Stamping one book</a:t>
            </a:r>
          </a:p>
          <a:p>
            <a:pPr>
              <a:lnSpc>
                <a:spcPct val="110000"/>
              </a:lnSpc>
            </a:pPr>
            <a:r>
              <a:rPr lang="en-US" dirty="0"/>
              <a:t>Do not allow multiple stamping to avoid multiple Ballot Papers issued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But may be hard to control as may wish to expedite polling</a:t>
            </a:r>
          </a:p>
          <a:p>
            <a:pPr marL="274320" lvl="1">
              <a:lnSpc>
                <a:spcPct val="110000"/>
              </a:lnSpc>
            </a:pPr>
            <a:r>
              <a:rPr lang="en-US" sz="2400" dirty="0"/>
              <a:t>Do not allow any unused but stamped Ballot Papers at close of Polling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Stamped Ballot Papers to be cancelled immediately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533135"/>
            <a:ext cx="4160180" cy="2639422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u="sng" dirty="0">
                <a:solidFill>
                  <a:srgbClr val="FF0000"/>
                </a:solidFill>
              </a:rPr>
              <a:t>Writing stationery</a:t>
            </a:r>
          </a:p>
          <a:p>
            <a:pPr marL="274320" lvl="1"/>
            <a:r>
              <a:rPr lang="en-US" dirty="0"/>
              <a:t>Clerk 3 may not write on Ballot Paper or Counterfoil or inform Clerk 1 of serial number</a:t>
            </a:r>
          </a:p>
          <a:p>
            <a:pPr marL="553720" lvl="2"/>
            <a:r>
              <a:rPr lang="en-US" dirty="0"/>
              <a:t>Clerk 3 must not have any pen or pencil</a:t>
            </a:r>
          </a:p>
          <a:p>
            <a:pPr marL="553720" lvl="2"/>
            <a:r>
              <a:rPr lang="en-US" dirty="0"/>
              <a:t>Clerks should not talk to each other unless can be heard by all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C9BA86-BE05-ED7F-4BB5-7201A0042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6779"/>
            <a:ext cx="34290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B7D37-4363-CC9A-C28B-1304909DA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752509" y="5140620"/>
            <a:ext cx="4041648" cy="14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4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F06E9B-1B02-4977-FE99-74C5D27C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1" y="4062984"/>
            <a:ext cx="1995904" cy="101815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274" y="3114260"/>
            <a:ext cx="6527797" cy="347280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Stream should have 4 EC Clerks: EC Clerk 4’s role is to push Ballot Paper into Ballot Box, usually with a ruler</a:t>
            </a:r>
          </a:p>
          <a:p>
            <a:pPr>
              <a:lnSpc>
                <a:spcPct val="110000"/>
              </a:lnSpc>
            </a:pPr>
            <a:r>
              <a:rPr lang="en-US" dirty="0"/>
              <a:t>Stream may sometimes have only 2 EC Clerks: Tasks of EC Clerk 2 and 3 will be combined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Only EC Clerk 1 may have stationery; EC Clerks 2 and 3 will not have stationery  </a:t>
            </a:r>
          </a:p>
          <a:p>
            <a:pPr>
              <a:lnSpc>
                <a:spcPct val="110000"/>
              </a:lnSpc>
            </a:pPr>
            <a:r>
              <a:rPr lang="en-US" dirty="0"/>
              <a:t>If there is a heavy queue, EC Clerk 2 may assist EC Clerk 1, creating two queues</a:t>
            </a:r>
          </a:p>
          <a:p>
            <a:pPr>
              <a:lnSpc>
                <a:spcPct val="110000"/>
              </a:lnSpc>
            </a:pPr>
            <a:r>
              <a:rPr lang="en-US" dirty="0"/>
              <a:t>Roles may rotate during the day, usually during lunch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Have sympathy, EC officers have no roster or relief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to Roles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265CED-5E3A-6D40-F5FE-51A130A9B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1" y="1634612"/>
            <a:ext cx="2769115" cy="1436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EDDFFF-2FDB-C16E-A20D-D4DA550E7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01" y="5540571"/>
            <a:ext cx="2269161" cy="9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AEDEC5D-CCD3-8865-3328-67B8784FF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17" y="5516773"/>
            <a:ext cx="1384081" cy="982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4085"/>
            <a:ext cx="1185628" cy="13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Non-issues regarding Voting process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14"/>
          </p:nvPr>
        </p:nvSpPr>
        <p:spPr>
          <a:xfrm>
            <a:off x="779463" y="2464187"/>
            <a:ext cx="3657600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PA verifying identity</a:t>
            </a:r>
          </a:p>
          <a:p>
            <a:r>
              <a:rPr lang="en-US" dirty="0"/>
              <a:t>PA will be unable to verify identity or ink markings, only Clerks can</a:t>
            </a:r>
          </a:p>
          <a:p>
            <a:r>
              <a:rPr lang="en-US" dirty="0"/>
              <a:t>PA only asks to participate in verification if suspicious</a:t>
            </a:r>
          </a:p>
          <a:p>
            <a:pPr lvl="1"/>
            <a:r>
              <a:rPr lang="en-US" dirty="0"/>
              <a:t>On request, not as a process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5"/>
          </p:nvPr>
        </p:nvSpPr>
        <p:spPr>
          <a:xfrm>
            <a:off x="779463" y="4627202"/>
            <a:ext cx="3657600" cy="2057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Dirty/Damaged Ballot Papers</a:t>
            </a:r>
          </a:p>
          <a:p>
            <a:r>
              <a:rPr lang="en-US" dirty="0"/>
              <a:t>PO may replace Ballot Papers only once for each Voter</a:t>
            </a:r>
          </a:p>
          <a:p>
            <a:pPr lvl="1"/>
            <a:r>
              <a:rPr lang="en-US" dirty="0"/>
              <a:t>Concerns over sufficiency</a:t>
            </a:r>
          </a:p>
          <a:p>
            <a:r>
              <a:rPr lang="en-US" dirty="0"/>
              <a:t>Assist to allay Voter’s concern that the vote will not be counted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710953" y="2464187"/>
            <a:ext cx="36576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err="1"/>
              <a:t>Randomising</a:t>
            </a:r>
            <a:r>
              <a:rPr lang="en-US" u="sng" dirty="0"/>
              <a:t> Ballot Papers</a:t>
            </a:r>
          </a:p>
          <a:p>
            <a:r>
              <a:rPr lang="en-US" dirty="0"/>
              <a:t>Normally not necessary</a:t>
            </a:r>
          </a:p>
          <a:p>
            <a:pPr lvl="1"/>
            <a:r>
              <a:rPr lang="en-US" dirty="0"/>
              <a:t>It is unlikely PO agrees as it messes up Form 13</a:t>
            </a:r>
          </a:p>
          <a:p>
            <a:r>
              <a:rPr lang="en-US" dirty="0"/>
              <a:t>Beware of other ‘advisories’ from social media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4710953" y="4627202"/>
            <a:ext cx="3657600" cy="2057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u="sng" dirty="0"/>
              <a:t>Lost Ballot Papers</a:t>
            </a:r>
          </a:p>
          <a:p>
            <a:r>
              <a:rPr lang="en-US" sz="1900" dirty="0"/>
              <a:t>Any Ballot Papers left behind will be recorded in Form 763 with any other incidents</a:t>
            </a:r>
          </a:p>
          <a:p>
            <a:r>
              <a:rPr lang="en-US" sz="1900" dirty="0"/>
              <a:t>Ballot Paper will be kept in Damaged Ballot envelope</a:t>
            </a:r>
          </a:p>
          <a:p>
            <a:pPr lvl="1"/>
            <a:r>
              <a:rPr lang="en-US" sz="1500" dirty="0"/>
              <a:t>Request PO to cancel Ballot Paper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730" y="2994085"/>
            <a:ext cx="1003716" cy="1167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E4DAC-F063-943F-9DB9-482D53C83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" y="5204976"/>
            <a:ext cx="1018717" cy="6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67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4FF9-60E0-FAFE-1D0F-8E8F9891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Other PAs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0A68A-5D40-BDE8-76B6-C79FF9CC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FC35C-FC66-0B8D-001F-E44D8DEE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9F269-0A12-7C7E-AF71-48A105A2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E9A26-F13E-44C6-916D-C0410E4F6E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3225112"/>
            <a:ext cx="3822192" cy="336195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GB" dirty="0"/>
              <a:t>Make friends with other PAs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They may not be party supporters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They can back up for you during toilet breaks</a:t>
            </a:r>
          </a:p>
          <a:p>
            <a:pPr>
              <a:lnSpc>
                <a:spcPct val="110000"/>
              </a:lnSpc>
            </a:pPr>
            <a:r>
              <a:rPr lang="en-GB" dirty="0"/>
              <a:t>But watch out if they write down Voter number in sequence of arrival</a:t>
            </a:r>
          </a:p>
          <a:p>
            <a:pPr>
              <a:lnSpc>
                <a:spcPct val="110000"/>
              </a:lnSpc>
            </a:pPr>
            <a:r>
              <a:rPr lang="en-GB" dirty="0"/>
              <a:t>If they communicate </a:t>
            </a:r>
            <a:r>
              <a:rPr lang="en-GB"/>
              <a:t>or bring out </a:t>
            </a:r>
            <a:r>
              <a:rPr lang="en-GB" dirty="0"/>
              <a:t>Voter numbers, inform PO 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Violates s5(2) at back of Secrecy Oath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021A32-A599-E1B0-5698-D597E71FAAB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6" y="3095625"/>
            <a:ext cx="4305206" cy="28956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D3715-AD16-ABA4-036A-F58C429DB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19863" r="15880" b="6058"/>
          <a:stretch/>
        </p:blipFill>
        <p:spPr>
          <a:xfrm>
            <a:off x="1331974" y="1692086"/>
            <a:ext cx="2511554" cy="15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22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16104" y="2546302"/>
            <a:ext cx="5834257" cy="4040764"/>
          </a:xfrm>
        </p:spPr>
        <p:txBody>
          <a:bodyPr>
            <a:normAutofit fontScale="92500"/>
          </a:bodyPr>
          <a:lstStyle/>
          <a:p>
            <a:r>
              <a:rPr lang="en-US" dirty="0"/>
              <a:t>Keep track of hourly Voter turnout</a:t>
            </a:r>
          </a:p>
          <a:p>
            <a:pPr lvl="1"/>
            <a:r>
              <a:rPr lang="en-US" dirty="0"/>
              <a:t>Keep your own count and agree with number of Voters cancelled off your Electoral Roll</a:t>
            </a:r>
          </a:p>
          <a:p>
            <a:r>
              <a:rPr lang="en-US" dirty="0"/>
              <a:t>PO will keep track using Form 720 or app</a:t>
            </a:r>
          </a:p>
          <a:p>
            <a:pPr lvl="1"/>
            <a:r>
              <a:rPr lang="en-US" dirty="0"/>
              <a:t>PO will inform EC or RO of hourly turnout or instruct police officer to do so</a:t>
            </a:r>
          </a:p>
          <a:p>
            <a:pPr lvl="1"/>
            <a:r>
              <a:rPr lang="en-US" dirty="0"/>
              <a:t>Agree your count with PO Form 720 regularly</a:t>
            </a:r>
          </a:p>
          <a:p>
            <a:r>
              <a:rPr lang="en-US" dirty="0"/>
              <a:t>Report the cumulative turnout to Your Station Master every hour, </a:t>
            </a:r>
            <a:r>
              <a:rPr lang="en-US"/>
              <a:t>if requested</a:t>
            </a:r>
            <a:endParaRPr lang="en-US" dirty="0"/>
          </a:p>
          <a:p>
            <a:r>
              <a:rPr lang="en-US" dirty="0"/>
              <a:t>Final voter turnout on Form 720 should agree with Form 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Voter turnout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4566684"/>
            <a:ext cx="2922465" cy="1944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FDA1D-9F56-C8F5-A79C-1765B8EA6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2" y="2267413"/>
            <a:ext cx="1677339" cy="226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8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080" y="1900350"/>
            <a:ext cx="3843866" cy="48171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To be issued by PO where Ballot Paper is refused</a:t>
            </a:r>
          </a:p>
          <a:p>
            <a:pPr marL="500063" lvl="1" indent="-315913">
              <a:buFont typeface="+mj-lt"/>
              <a:buAutoNum type="arabicPeriod"/>
            </a:pPr>
            <a:r>
              <a:rPr lang="en-US" dirty="0"/>
              <a:t>Voter refused to show finger</a:t>
            </a:r>
          </a:p>
          <a:p>
            <a:pPr marL="500063" lvl="1" indent="-315913">
              <a:buFont typeface="+mj-lt"/>
              <a:buAutoNum type="arabicPeriod"/>
            </a:pPr>
            <a:r>
              <a:rPr lang="en-US" dirty="0"/>
              <a:t>Voter’s finger already marked</a:t>
            </a:r>
          </a:p>
          <a:p>
            <a:pPr marL="500063" lvl="1" indent="-315913">
              <a:buFont typeface="+mj-lt"/>
              <a:buAutoNum type="arabicPeriod"/>
            </a:pPr>
            <a:r>
              <a:rPr lang="en-US" dirty="0"/>
              <a:t>Voter refused to allow finger to be marked</a:t>
            </a:r>
          </a:p>
          <a:p>
            <a:pPr marL="500063" lvl="1" indent="-315913">
              <a:buFont typeface="+mj-lt"/>
              <a:buAutoNum type="arabicPeriod"/>
            </a:pPr>
            <a:r>
              <a:rPr lang="en-US" dirty="0"/>
              <a:t>Voter’s name on Electoral Roll already marked</a:t>
            </a:r>
          </a:p>
          <a:p>
            <a:pPr marL="442913" lvl="1" indent="-258763"/>
            <a:r>
              <a:rPr lang="en-US" dirty="0"/>
              <a:t>Also, if Voter not on Electoral Roll, no adequate identification or name/</a:t>
            </a:r>
            <a:r>
              <a:rPr lang="en-US" dirty="0" err="1"/>
              <a:t>MyKad</a:t>
            </a:r>
            <a:r>
              <a:rPr lang="en-US" dirty="0"/>
              <a:t> differs from Electoral Roll </a:t>
            </a:r>
          </a:p>
          <a:p>
            <a:r>
              <a:rPr lang="en-US" dirty="0"/>
              <a:t>PO to fill in Form 10A in presence of witness</a:t>
            </a:r>
          </a:p>
          <a:p>
            <a:pPr marL="441325" lvl="1" indent="-257175"/>
            <a:r>
              <a:rPr lang="en-US" dirty="0"/>
              <a:t>Usually, the PA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3153703" cy="179527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Form 10A</a:t>
            </a:r>
          </a:p>
        </p:txBody>
      </p:sp>
      <p:pic>
        <p:nvPicPr>
          <p:cNvPr id="4" name="Picture 3" descr="screen-capture-6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7501" y="268836"/>
            <a:ext cx="4993013" cy="63708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9212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824" y="1342189"/>
            <a:ext cx="2447962" cy="3149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286000"/>
            <a:ext cx="6045198" cy="430106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MY">
                <a:latin typeface="Calibri" pitchFamily="34" charset="0"/>
              </a:rPr>
              <a:t>Principle: Only </a:t>
            </a:r>
            <a:r>
              <a:rPr lang="en-MY" dirty="0">
                <a:latin typeface="Calibri" pitchFamily="34" charset="0"/>
              </a:rPr>
              <a:t>Voter can be alone at polling booth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‘Handicapped’ for this purpose means only those physically not able to vote by themselves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Deaf Voters are not Handicapped for this purpose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Only Assistant nominated by Voter, who can be with Voter behind polling booth screen.  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Nominated Assistant must be citizen and above 21 years old.  Assistant signs Form 10 in presence of PO. Copy given to PA</a:t>
            </a:r>
          </a:p>
          <a:p>
            <a:pPr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If no person is nominated by Voter, </a:t>
            </a:r>
            <a:r>
              <a:rPr lang="en-MY" dirty="0">
                <a:solidFill>
                  <a:srgbClr val="FF0000"/>
                </a:solidFill>
                <a:latin typeface="Calibri" pitchFamily="34" charset="0"/>
              </a:rPr>
              <a:t>PO</a:t>
            </a:r>
            <a:r>
              <a:rPr lang="en-MY" dirty="0">
                <a:latin typeface="Calibri" pitchFamily="34" charset="0"/>
              </a:rPr>
              <a:t> is authorised to mark Ballot Paper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PA try to hear Voter’s instructions and ensure PO mark accordingly</a:t>
            </a:r>
          </a:p>
          <a:p>
            <a:pPr lvl="1">
              <a:lnSpc>
                <a:spcPct val="110000"/>
              </a:lnSpc>
            </a:pPr>
            <a:r>
              <a:rPr lang="en-MY" dirty="0">
                <a:latin typeface="Calibri" pitchFamily="34" charset="0"/>
              </a:rPr>
              <a:t>or offer to be assistant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Handicapped/Blind Voters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FF5E5D-D6B8-C798-0424-87D225B9B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81" y="4491789"/>
            <a:ext cx="2442679" cy="20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83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6921" y="2634027"/>
            <a:ext cx="2976918" cy="39155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Declaration of helper for Handicapped/Blind Voter</a:t>
            </a:r>
          </a:p>
          <a:p>
            <a:r>
              <a:rPr lang="en-US" dirty="0"/>
              <a:t>Signed by Assistant</a:t>
            </a:r>
          </a:p>
          <a:p>
            <a:pPr lvl="1"/>
            <a:r>
              <a:rPr lang="en-US" dirty="0"/>
              <a:t>Prepared by PO</a:t>
            </a:r>
          </a:p>
          <a:p>
            <a:pPr lvl="1"/>
            <a:r>
              <a:rPr lang="en-US" dirty="0"/>
              <a:t>Copy to PA</a:t>
            </a:r>
          </a:p>
          <a:p>
            <a:r>
              <a:rPr lang="en-US" dirty="0"/>
              <a:t>Voter must be present</a:t>
            </a:r>
          </a:p>
          <a:p>
            <a:r>
              <a:rPr lang="en-US" dirty="0"/>
              <a:t>Assistant must be</a:t>
            </a:r>
          </a:p>
          <a:p>
            <a:pPr lvl="1"/>
            <a:r>
              <a:rPr lang="en-US" dirty="0"/>
              <a:t>Malaysian</a:t>
            </a:r>
          </a:p>
          <a:p>
            <a:pPr lvl="1"/>
            <a:r>
              <a:rPr lang="en-US" dirty="0"/>
              <a:t>Over age of 21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Form 10</a:t>
            </a:r>
          </a:p>
        </p:txBody>
      </p:sp>
      <p:pic>
        <p:nvPicPr>
          <p:cNvPr id="4" name="Picture 3" descr="screen-capture-5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3839" y="290288"/>
            <a:ext cx="5690259" cy="62592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37583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3639" y="2203074"/>
          <a:ext cx="6582035" cy="4316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the Constituency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237" y="4231368"/>
            <a:ext cx="2738029" cy="1322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1386" y="5553760"/>
            <a:ext cx="1550456" cy="121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234" y="2082887"/>
            <a:ext cx="1839937" cy="167551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3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962" y="2688167"/>
            <a:ext cx="3327400" cy="2451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Doubtful Identity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82214" y="2556588"/>
            <a:ext cx="4845956" cy="40304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identity of Voter is doubtful, PO can fill in Form 11</a:t>
            </a:r>
          </a:p>
          <a:p>
            <a:pPr lvl="1"/>
            <a:r>
              <a:rPr lang="en-US" dirty="0"/>
              <a:t>Copy given to PA</a:t>
            </a:r>
          </a:p>
          <a:p>
            <a:pPr lvl="1"/>
            <a:r>
              <a:rPr lang="en-US" dirty="0"/>
              <a:t>PA can request, but final decision lies with PO</a:t>
            </a:r>
          </a:p>
          <a:p>
            <a:pPr lvl="1"/>
            <a:r>
              <a:rPr lang="en-US" dirty="0"/>
              <a:t>If PO refuse, objection or just take note</a:t>
            </a:r>
          </a:p>
          <a:p>
            <a:r>
              <a:rPr lang="en-US" dirty="0"/>
              <a:t>Examples given</a:t>
            </a:r>
          </a:p>
          <a:p>
            <a:pPr lvl="1"/>
            <a:r>
              <a:rPr lang="en-US" dirty="0"/>
              <a:t>Voter refuse to remove veil</a:t>
            </a:r>
          </a:p>
          <a:p>
            <a:pPr lvl="1"/>
            <a:r>
              <a:rPr lang="en-US" dirty="0"/>
              <a:t>Name change due to change of religion</a:t>
            </a:r>
          </a:p>
          <a:p>
            <a:pPr lvl="1"/>
            <a:r>
              <a:rPr lang="en-US" dirty="0"/>
              <a:t>Change of physical appearance due to surgery</a:t>
            </a:r>
          </a:p>
          <a:p>
            <a:r>
              <a:rPr lang="en-US" dirty="0"/>
              <a:t>Other examples to try</a:t>
            </a:r>
          </a:p>
          <a:p>
            <a:pPr lvl="1"/>
            <a:r>
              <a:rPr lang="en-US" dirty="0"/>
              <a:t>Unsure of ink mark on finger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Unsure of citizenship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128169" y="4724504"/>
            <a:ext cx="3822192" cy="1862563"/>
          </a:xfrm>
          <a:solidFill>
            <a:srgbClr val="FF6600"/>
          </a:solid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</a:rPr>
              <a:t>Gazetted</a:t>
            </a:r>
            <a:r>
              <a:rPr lang="en-US" dirty="0">
                <a:solidFill>
                  <a:schemeClr val="bg1"/>
                </a:solidFill>
              </a:rPr>
              <a:t> Electoral Roll is prima facie evidence of the Voters’ right to a Ballot Paper and cannot be objected to on Election Day</a:t>
            </a:r>
          </a:p>
        </p:txBody>
      </p:sp>
    </p:spTree>
    <p:extLst>
      <p:ext uri="{BB962C8B-B14F-4D97-AF65-F5344CB8AC3E}">
        <p14:creationId xmlns:p14="http://schemas.microsoft.com/office/powerpoint/2010/main" val="2997556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5" t="4344" r="6115" b="30300"/>
          <a:stretch>
            <a:fillRect/>
          </a:stretch>
        </p:blipFill>
        <p:spPr bwMode="auto">
          <a:xfrm>
            <a:off x="3767665" y="145141"/>
            <a:ext cx="5188857" cy="6658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76162" y="2546302"/>
            <a:ext cx="3491503" cy="40407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Declaration of identity by Voter</a:t>
            </a:r>
          </a:p>
          <a:p>
            <a:r>
              <a:rPr lang="en-US" dirty="0">
                <a:solidFill>
                  <a:srgbClr val="000000"/>
                </a:solidFill>
              </a:rPr>
              <a:t>That the Voter is a bona fide Voter who is entitled to a Ballot Paper</a:t>
            </a:r>
          </a:p>
          <a:p>
            <a:r>
              <a:rPr lang="en-US" dirty="0">
                <a:solidFill>
                  <a:srgbClr val="000000"/>
                </a:solidFill>
              </a:rPr>
              <a:t>Official Oath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Falsifiers can be jailed </a:t>
            </a:r>
          </a:p>
          <a:p>
            <a:r>
              <a:rPr lang="en-US" dirty="0">
                <a:solidFill>
                  <a:srgbClr val="000000"/>
                </a:solidFill>
              </a:rPr>
              <a:t>Filled in by PO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Signed by Voter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Copy to PA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3225800" cy="1252728"/>
          </a:xfrm>
        </p:spPr>
        <p:txBody>
          <a:bodyPr/>
          <a:lstStyle/>
          <a:p>
            <a:pPr algn="l"/>
            <a:r>
              <a:rPr lang="en-US" dirty="0"/>
              <a:t>Form 11</a:t>
            </a:r>
          </a:p>
        </p:txBody>
      </p:sp>
    </p:spTree>
    <p:extLst>
      <p:ext uri="{BB962C8B-B14F-4D97-AF65-F5344CB8AC3E}">
        <p14:creationId xmlns:p14="http://schemas.microsoft.com/office/powerpoint/2010/main" val="2006985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xplosion 2 9">
            <a:extLst>
              <a:ext uri="{FF2B5EF4-FFF2-40B4-BE49-F238E27FC236}">
                <a16:creationId xmlns:a16="http://schemas.microsoft.com/office/drawing/2014/main" id="{56827DA9-9EEF-1044-9AB9-AE0945EA965C}"/>
              </a:ext>
            </a:extLst>
          </p:cNvPr>
          <p:cNvSpPr/>
          <p:nvPr/>
        </p:nvSpPr>
        <p:spPr>
          <a:xfrm>
            <a:off x="1133195" y="1013421"/>
            <a:ext cx="2400835" cy="14949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/>
              <a:t>Covid infected Voters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Voters voting at another Stream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2154936"/>
            <a:ext cx="4215571" cy="451054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Form 765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(To allow handicapped Voter to vote in lower floors stream)</a:t>
            </a:r>
          </a:p>
          <a:p>
            <a:pPr>
              <a:lnSpc>
                <a:spcPct val="110000"/>
              </a:lnSpc>
            </a:pPr>
            <a:r>
              <a:rPr lang="en-US" dirty="0"/>
              <a:t>PO &amp; PA upstairs informed of handicapped Voter downstairs</a:t>
            </a:r>
          </a:p>
          <a:p>
            <a:pPr>
              <a:lnSpc>
                <a:spcPct val="110000"/>
              </a:lnSpc>
            </a:pPr>
            <a:r>
              <a:rPr lang="en-US" dirty="0"/>
              <a:t>Ballot Paper in Special Envelope brought to Voter downstairs after upstairs PO come down for verification</a:t>
            </a:r>
          </a:p>
          <a:p>
            <a:pPr>
              <a:lnSpc>
                <a:spcPct val="110000"/>
              </a:lnSpc>
            </a:pPr>
            <a:r>
              <a:rPr lang="en-US" dirty="0"/>
              <a:t>Voter signs Form 11 downstairs witnessed by upstairs PO and downstairs PA , Clerk downstairs mark ink &amp; Voter mark Ballot Paper</a:t>
            </a:r>
          </a:p>
          <a:p>
            <a:pPr>
              <a:lnSpc>
                <a:spcPct val="110000"/>
              </a:lnSpc>
            </a:pPr>
            <a:r>
              <a:rPr lang="en-US" dirty="0"/>
              <a:t>PO brings marked Ballot Papers upstairs in envelope to be opened in front of PA and placed in Ballot Box after Clerk 1 verify and call out name/etc</a:t>
            </a:r>
          </a:p>
          <a:p>
            <a:pPr>
              <a:lnSpc>
                <a:spcPct val="110000"/>
              </a:lnSpc>
            </a:pPr>
            <a:r>
              <a:rPr lang="en-US" dirty="0"/>
              <a:t>PA signs Form 765 to witness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994510" y="3974289"/>
            <a:ext cx="3822192" cy="271860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/>
              <a:t>Form 717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(No longer used but provision still in Regulations)</a:t>
            </a:r>
          </a:p>
          <a:p>
            <a:pPr>
              <a:lnSpc>
                <a:spcPct val="110000"/>
              </a:lnSpc>
            </a:pPr>
            <a:r>
              <a:rPr lang="en-US" dirty="0"/>
              <a:t>Staff on duty on Elections Day before use of Early &amp; Postal Voting can vote at the Polling Centre where they are on duty with </a:t>
            </a:r>
            <a:r>
              <a:rPr lang="en-US" dirty="0" err="1"/>
              <a:t>authorisation</a:t>
            </a:r>
            <a:r>
              <a:rPr lang="en-US" dirty="0"/>
              <a:t> from RO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25" y="2274871"/>
            <a:ext cx="1882847" cy="1214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CE709A-B875-72AD-BFC8-EC1F8AC7E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37" y="2397190"/>
            <a:ext cx="2826881" cy="18374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0B1B1-6CFC-315F-4623-24287020D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44" y="1309815"/>
            <a:ext cx="1521518" cy="10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7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the Polling Booth where Voters cast their Votes in silence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47" y="2904080"/>
            <a:ext cx="5404440" cy="33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936687" y="2775284"/>
            <a:ext cx="3013674" cy="381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US" dirty="0"/>
              <a:t>Be careful if</a:t>
            </a:r>
          </a:p>
          <a:p>
            <a:r>
              <a:rPr lang="en-US" dirty="0"/>
              <a:t>Window is open</a:t>
            </a:r>
          </a:p>
          <a:p>
            <a:r>
              <a:rPr lang="en-US" dirty="0"/>
              <a:t>Voter take too long behind screen</a:t>
            </a:r>
          </a:p>
          <a:p>
            <a:r>
              <a:rPr lang="en-US" dirty="0">
                <a:solidFill>
                  <a:srgbClr val="FF0000"/>
                </a:solidFill>
              </a:rPr>
              <a:t>Photo taken</a:t>
            </a:r>
          </a:p>
          <a:p>
            <a:r>
              <a:rPr lang="en-US" dirty="0"/>
              <a:t>PO assisting behind screen</a:t>
            </a:r>
          </a:p>
          <a:p>
            <a:pPr lvl="1"/>
            <a:r>
              <a:rPr lang="en-US" dirty="0"/>
              <a:t>Especially if PO is too helpful</a:t>
            </a:r>
          </a:p>
        </p:txBody>
      </p:sp>
    </p:spTree>
    <p:extLst>
      <p:ext uri="{BB962C8B-B14F-4D97-AF65-F5344CB8AC3E}">
        <p14:creationId xmlns:p14="http://schemas.microsoft.com/office/powerpoint/2010/main" val="4231499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46302"/>
            <a:ext cx="7711916" cy="404076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No display of political party logo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smoking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weapons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talking to Voters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arguments with authorities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touching of Ballot Papers or any polling equipment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use of mobile phones or electronic devices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No disturbing or disrupting the voting process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PO has the right to remove any PA who does not follow instructions</a:t>
            </a:r>
          </a:p>
          <a:p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618" y="3273101"/>
            <a:ext cx="1343314" cy="117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44" y="5585168"/>
            <a:ext cx="1001897" cy="1001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681" y="3984507"/>
            <a:ext cx="1126548" cy="11726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Prohibitions in the Polling Stream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7728" y="2688167"/>
            <a:ext cx="1172634" cy="117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059" y="1534613"/>
            <a:ext cx="1126548" cy="1172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059" y="2829203"/>
            <a:ext cx="1134870" cy="1134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406" y="1591056"/>
            <a:ext cx="1058815" cy="1058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793" y="1525016"/>
            <a:ext cx="993074" cy="1061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877" y="1525016"/>
            <a:ext cx="955255" cy="1021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3384" y="1621791"/>
            <a:ext cx="888177" cy="9245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7728" y="1483735"/>
            <a:ext cx="1062567" cy="10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6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8747" y="2387600"/>
            <a:ext cx="7408333" cy="42333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Ensure all above processes are followed</a:t>
            </a:r>
          </a:p>
          <a:p>
            <a:r>
              <a:rPr lang="en-US" dirty="0"/>
              <a:t>Ensure secrecy provision are followed by all EC Officers, other PAs and anyone who may come into Polling Stream</a:t>
            </a:r>
          </a:p>
          <a:p>
            <a:r>
              <a:rPr lang="en-US" dirty="0"/>
              <a:t>Mark off name of Voter in own Electoral Roll, called out by EC Clerk 1</a:t>
            </a:r>
          </a:p>
          <a:p>
            <a:r>
              <a:rPr lang="en-US" dirty="0"/>
              <a:t>Collect all Forms 10, and 11; Note receipt of Form 10A</a:t>
            </a:r>
          </a:p>
          <a:p>
            <a:r>
              <a:rPr lang="en-US" dirty="0"/>
              <a:t>If any infringement noticed</a:t>
            </a:r>
          </a:p>
          <a:p>
            <a:pPr lvl="1"/>
            <a:r>
              <a:rPr lang="en-US" dirty="0"/>
              <a:t>Hand up to talk to PO and raise objection politely</a:t>
            </a:r>
          </a:p>
          <a:p>
            <a:pPr lvl="1"/>
            <a:r>
              <a:rPr lang="en-US" dirty="0"/>
              <a:t>PO decision final; If not satisfied with PO decision, may</a:t>
            </a:r>
          </a:p>
          <a:p>
            <a:pPr lvl="2"/>
            <a:r>
              <a:rPr lang="en-US" dirty="0"/>
              <a:t>Issue Letter of Objection, with copy retained.  Inform Station Master</a:t>
            </a:r>
          </a:p>
          <a:p>
            <a:pPr lvl="2"/>
            <a:r>
              <a:rPr lang="en-US" dirty="0"/>
              <a:t>Note down and inform incoming PA/CA and Station Master</a:t>
            </a:r>
          </a:p>
          <a:p>
            <a:r>
              <a:rPr lang="en-US" dirty="0"/>
              <a:t>Do not be hindrance to voting process</a:t>
            </a:r>
          </a:p>
          <a:p>
            <a:pPr lvl="1"/>
            <a:r>
              <a:rPr lang="en-US" dirty="0"/>
              <a:t>If you are not present, voting process will continue without you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Polling Agent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8" y="2719894"/>
            <a:ext cx="1065177" cy="31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4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5" y="3861730"/>
            <a:ext cx="2806700" cy="2895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191" y="3563160"/>
            <a:ext cx="6265527" cy="302390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Depends on availability of PACABAs, shifts may be 2-6 hours long </a:t>
            </a:r>
          </a:p>
          <a:p>
            <a:pPr>
              <a:lnSpc>
                <a:spcPct val="110000"/>
              </a:lnSpc>
            </a:pPr>
            <a:r>
              <a:rPr lang="en-US" dirty="0"/>
              <a:t>Polling is normally 8am to 6pm unless reduced hours have been gazetted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Otherwise PO may close early with permission from RO if all Voters in the Electoral Roll have voted</a:t>
            </a:r>
          </a:p>
          <a:p>
            <a:pPr>
              <a:lnSpc>
                <a:spcPct val="110000"/>
              </a:lnSpc>
            </a:pPr>
            <a:r>
              <a:rPr lang="en-US" dirty="0"/>
              <a:t>Each shift by any one PA is for a minimum of 2 hours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If a PA leaves before 2 hours, PO may not allow replacement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Ask if you wish to go to toilet: Usually allowed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PO may misunderstand and ask PO to leave </a:t>
            </a:r>
            <a:r>
              <a:rPr lang="en-US" dirty="0">
                <a:solidFill>
                  <a:srgbClr val="FF0000"/>
                </a:solidFill>
              </a:rPr>
              <a:t>at 2 hours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You may need to explain to PO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timing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67" y="1749334"/>
            <a:ext cx="1926166" cy="16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4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5AB0FDC-62A2-91BD-4511-A8AA4319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Slide – 2 hour rule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C24D0-7BD5-2360-4AC3-58F76A23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E82249-6B23-6539-87C7-82F641A5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89208-89E0-4809-6791-00EE6235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3BFB150-A88A-5AC0-4391-CCFE3B5AD9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0397" y="3553254"/>
            <a:ext cx="3822192" cy="296641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PO often misunderstand the two hour rule to mean maximum 2 hours</a:t>
            </a:r>
          </a:p>
          <a:p>
            <a:r>
              <a:rPr lang="en-GB" dirty="0"/>
              <a:t>Refer PO to</a:t>
            </a:r>
          </a:p>
          <a:p>
            <a:pPr lvl="1"/>
            <a:r>
              <a:rPr lang="en-US" dirty="0"/>
              <a:t>Sec 14 (1A) Election Offenses Act</a:t>
            </a:r>
          </a:p>
          <a:p>
            <a:pPr lvl="1"/>
            <a:r>
              <a:rPr lang="en-GB" dirty="0"/>
              <a:t>Slide 95 PO Training Deck 1</a:t>
            </a:r>
          </a:p>
          <a:p>
            <a:r>
              <a:rPr lang="en-GB" dirty="0"/>
              <a:t>If still misunderstood, inform Station Master immediately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C50D5E2-C9DE-053B-0F21-61F948A7861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97" y="3429000"/>
            <a:ext cx="4510710" cy="309067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78654-6D9F-A735-4701-F85EEC7E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3048"/>
          <a:stretch/>
        </p:blipFill>
        <p:spPr>
          <a:xfrm>
            <a:off x="750397" y="1715310"/>
            <a:ext cx="1951751" cy="1713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62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69017"/>
            <a:ext cx="2252133" cy="14986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3156286"/>
            <a:ext cx="7408333" cy="3430780"/>
          </a:xfrm>
        </p:spPr>
        <p:txBody>
          <a:bodyPr>
            <a:normAutofit fontScale="92500"/>
          </a:bodyPr>
          <a:lstStyle/>
          <a:p>
            <a:r>
              <a:rPr lang="en-US" dirty="0"/>
              <a:t>Do not leave until your replacement by another PA or the CA (if the last shift)</a:t>
            </a:r>
          </a:p>
          <a:p>
            <a:pPr lvl="1"/>
            <a:r>
              <a:rPr lang="en-US" dirty="0"/>
              <a:t>Handover the PACA Kit to your replacement</a:t>
            </a:r>
          </a:p>
          <a:p>
            <a:pPr lvl="1"/>
            <a:r>
              <a:rPr lang="en-US" dirty="0"/>
              <a:t>Brief replacement on key issues to watch out for</a:t>
            </a:r>
          </a:p>
          <a:p>
            <a:r>
              <a:rPr lang="en-US" dirty="0"/>
              <a:t>If coming back for subsequent shift or as CA, inform PO as he is holding your Appointment Form &amp; Secrecy Oath</a:t>
            </a:r>
          </a:p>
          <a:p>
            <a:pPr lvl="1"/>
            <a:r>
              <a:rPr lang="en-US" dirty="0"/>
              <a:t>If returning as CA, you need a new Appointment Form</a:t>
            </a:r>
          </a:p>
          <a:p>
            <a:r>
              <a:rPr lang="en-US" dirty="0"/>
              <a:t>Backup your replacement by staying outside the Polling Stream until your replacement fully settles in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Handover at end of shift</a:t>
            </a:r>
          </a:p>
        </p:txBody>
      </p:sp>
    </p:spTree>
    <p:extLst>
      <p:ext uri="{BB962C8B-B14F-4D97-AF65-F5344CB8AC3E}">
        <p14:creationId xmlns:p14="http://schemas.microsoft.com/office/powerpoint/2010/main" val="2548716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5C25F-5154-144B-A13A-C4C7CBB0A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13" y="2889153"/>
            <a:ext cx="7936788" cy="36973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Polling Stream limited to 600 voters each, not 700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Only 2 Election Officers and 2 observers in each Polling Stream may be present to inspect Ballot Boxes before Election Day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Voting cards sent to Voters with information of voting place etc. and voting time 8-10am, 10am-noon, noon-2pm, 2-5.30m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PUI/PUS require approval from District Health Officer to vote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Over 60s and disabled Voters vote in Polling Stream 1 </a:t>
            </a:r>
            <a:r>
              <a:rPr lang="en-US" sz="2200" strike="sngStrike" dirty="0"/>
              <a:t>with separate screening station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Sanitiser </a:t>
            </a:r>
            <a:r>
              <a:rPr lang="en-US" sz="2200" strike="sngStrike" dirty="0"/>
              <a:t>and disposable gloves</a:t>
            </a:r>
            <a:r>
              <a:rPr lang="en-US" sz="2200" dirty="0"/>
              <a:t> provided after dipping finger in ink but before being given Ballot Paper.  Voters’ </a:t>
            </a:r>
            <a:r>
              <a:rPr lang="en-US" sz="2200" strike="sngStrike" dirty="0"/>
              <a:t>disposable gloves</a:t>
            </a:r>
            <a:r>
              <a:rPr lang="en-US" sz="2200" dirty="0"/>
              <a:t> disposed after voting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200" dirty="0"/>
              <a:t>Only two observers allowed in Tallying Centre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71602-98C5-DE40-B03F-23C5FE87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96211-8173-6748-A29B-ADC88DF4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FAE81-55BB-234A-B228-785B9B89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CEC1E-D56F-6D41-8295-EC8C9499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Electoral procedures in age of Covid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FA374-DB6D-DE47-91AE-C719E6A7D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86" y="1288310"/>
            <a:ext cx="2852078" cy="1600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56E2C0-32F1-3347-B110-DB9A9CC5B9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76" y="1288310"/>
            <a:ext cx="2397085" cy="1601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2A976-A652-C24D-9204-CFBAD6B52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39" y="1288310"/>
            <a:ext cx="3055045" cy="16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11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37" y="2652351"/>
            <a:ext cx="1017609" cy="92667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Who on Election Day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544046" y="2679191"/>
            <a:ext cx="2207797" cy="3776591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Election Agent</a:t>
            </a:r>
          </a:p>
          <a:p>
            <a:pPr marL="265113" indent="-265113">
              <a:buNone/>
            </a:pPr>
            <a:r>
              <a:rPr lang="en-US" dirty="0"/>
              <a:t>PACABA Coordinator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87325" indent="-187325">
              <a:buNone/>
            </a:pPr>
            <a:r>
              <a:rPr lang="en-US" dirty="0"/>
              <a:t>Station Master (Ketua PACABA)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69875" indent="-269875">
              <a:buNone/>
            </a:pPr>
            <a:r>
              <a:rPr lang="en-US" dirty="0"/>
              <a:t>Polling Agent (‘PA’)</a:t>
            </a:r>
          </a:p>
          <a:p>
            <a:pPr marL="269875" indent="-269875">
              <a:buNone/>
            </a:pPr>
            <a:r>
              <a:rPr lang="en-US" dirty="0"/>
              <a:t>Counting Agent (‘CA’)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071984" y="2433459"/>
            <a:ext cx="2481244" cy="4022323"/>
          </a:xfrm>
        </p:spPr>
        <p:txBody>
          <a:bodyPr anchor="b">
            <a:normAutofit fontScale="85000" lnSpcReduction="20000"/>
          </a:bodyPr>
          <a:lstStyle/>
          <a:p>
            <a:pPr marL="0" indent="0" algn="r">
              <a:buNone/>
            </a:pPr>
            <a:r>
              <a:rPr lang="en-US" dirty="0"/>
              <a:t>Returning Officer (‘RO’)</a:t>
            </a:r>
          </a:p>
          <a:p>
            <a:pPr marL="0" indent="0" algn="r">
              <a:buNone/>
            </a:pPr>
            <a:r>
              <a:rPr lang="en-US" dirty="0"/>
              <a:t>+ Asst ROs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1 (Coordination role) Polling Centre Officer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Presiding Officer  (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Mengundi</a:t>
            </a:r>
            <a:r>
              <a:rPr lang="en-US" dirty="0"/>
              <a:t> = ‘KTM’)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56" y="2433459"/>
            <a:ext cx="496890" cy="1626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65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55" y="38641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2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374" y="3711706"/>
            <a:ext cx="496890" cy="16261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69" y="4829598"/>
            <a:ext cx="496890" cy="1626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524" y="2085521"/>
            <a:ext cx="496890" cy="162618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843" y="4278486"/>
            <a:ext cx="1435575" cy="551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937" y="5649953"/>
            <a:ext cx="1196315" cy="9371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52552" y="2176664"/>
            <a:ext cx="188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Constituency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7388" y="3769991"/>
            <a:ext cx="10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69905" y="5179131"/>
            <a:ext cx="220934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 dirty="0"/>
              <a:t>Stream=</a:t>
            </a:r>
            <a:r>
              <a:rPr lang="en-US" sz="2400" dirty="0" err="1"/>
              <a:t>Saluran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9979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2061EE-E049-7D4D-A1B1-388AB34B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75812" y="2835963"/>
            <a:ext cx="6994994" cy="3794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9627A-E070-AB46-89CB-3A35D56272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938" y="3602079"/>
            <a:ext cx="1741677" cy="206996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8E0AFE-CFD1-B24F-85E5-49DA60E05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12" y="2835965"/>
            <a:ext cx="6994994" cy="379462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Sanitisation every 2 hours</a:t>
            </a:r>
          </a:p>
          <a:p>
            <a:pPr>
              <a:spcBef>
                <a:spcPts val="0"/>
              </a:spcBef>
            </a:pPr>
            <a:r>
              <a:rPr lang="en-US" dirty="0"/>
              <a:t>Clinical wastes kept separately for separate disposal</a:t>
            </a:r>
          </a:p>
          <a:p>
            <a:pPr>
              <a:spcBef>
                <a:spcPts val="0"/>
              </a:spcBef>
            </a:pPr>
            <a:r>
              <a:rPr lang="en-US" strike="sngStrike" dirty="0"/>
              <a:t>Social distance is 2m between tables and 1m between individuals</a:t>
            </a:r>
          </a:p>
          <a:p>
            <a:pPr>
              <a:spcBef>
                <a:spcPts val="0"/>
              </a:spcBef>
            </a:pPr>
            <a:r>
              <a:rPr lang="en-US" dirty="0"/>
              <a:t>Unhealthy defined as temperature over 37.5</a:t>
            </a:r>
            <a:r>
              <a:rPr lang="en-US" baseline="30000" dirty="0"/>
              <a:t>o</a:t>
            </a:r>
            <a:r>
              <a:rPr lang="en-US" dirty="0"/>
              <a:t>, having cough or cold</a:t>
            </a:r>
          </a:p>
          <a:p>
            <a:pPr>
              <a:spcBef>
                <a:spcPts val="0"/>
              </a:spcBef>
            </a:pPr>
            <a:r>
              <a:rPr lang="en-US" dirty="0"/>
              <a:t>Unhealthy voters taken to vote in separate place with officers in PPE. Polling booths and wheelchairs sanitized after every use by unhealthy voter </a:t>
            </a:r>
          </a:p>
          <a:p>
            <a:pPr>
              <a:spcBef>
                <a:spcPts val="0"/>
              </a:spcBef>
            </a:pPr>
            <a:r>
              <a:rPr lang="en-US" dirty="0"/>
              <a:t>Masks and gloves compulsory for all officers</a:t>
            </a:r>
          </a:p>
          <a:p>
            <a:pPr>
              <a:spcBef>
                <a:spcPts val="0"/>
              </a:spcBef>
            </a:pPr>
            <a:r>
              <a:rPr lang="en-US" dirty="0"/>
              <a:t>Sanitisers compulsory at screening stations, entrance to Polling Streams and exit from Polling Centre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99390-81EA-7841-8389-0819DFA8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28255-F36E-BB4A-A713-4859B961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D092E-9909-BB43-A2A7-C5B69DD8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7C9DFC-1B6C-AA48-98EA-3D92E5A3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Hygiene procedures in age of Covid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0545A6-FDA3-1E24-14CA-EC9CF7366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2" y="1520937"/>
            <a:ext cx="2215669" cy="13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825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of Polling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33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72067" y="2188862"/>
            <a:ext cx="7408333" cy="26817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Polling closes 6pm sharp</a:t>
            </a:r>
          </a:p>
          <a:p>
            <a:r>
              <a:rPr lang="en-US" dirty="0"/>
              <a:t>Normally, those already issued Ballot Papers will be allowed to proceed to close</a:t>
            </a:r>
          </a:p>
          <a:p>
            <a:pPr lvl="1"/>
            <a:r>
              <a:rPr lang="en-US" dirty="0"/>
              <a:t>Depending on the PO, ‘Issued’ could include those queuing outside the Stream</a:t>
            </a:r>
          </a:p>
          <a:p>
            <a:pPr lvl="1"/>
            <a:r>
              <a:rPr lang="en-US" dirty="0"/>
              <a:t>If PO intends to extend opening hours due to long queues and slow process not within his control, inform your Station Master</a:t>
            </a:r>
          </a:p>
          <a:p>
            <a:r>
              <a:rPr lang="en-US" dirty="0"/>
              <a:t>PO to inform PA when Counting will start</a:t>
            </a:r>
          </a:p>
          <a:p>
            <a:pPr lvl="1"/>
            <a:r>
              <a:rPr lang="en-US" dirty="0"/>
              <a:t>Ask whether consecutive or concurrent</a:t>
            </a:r>
          </a:p>
          <a:p>
            <a:pPr lvl="1"/>
            <a:r>
              <a:rPr lang="en-US" dirty="0"/>
              <a:t>Inform your Station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of Close of Polling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43714-4D57-84B3-AF55-38B0E08A5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29" y="4369093"/>
            <a:ext cx="3533833" cy="2217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8265A-064D-7517-C022-2A033A964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6" y="4836470"/>
            <a:ext cx="3112168" cy="17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166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 </a:t>
            </a:r>
            <a:r>
              <a:rPr lang="en-US" dirty="0"/>
              <a:t>Close of Polling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7A944-88F1-4044-AC1A-D114DA107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368" y="2516265"/>
            <a:ext cx="2170259" cy="144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A2FF5-669F-BD4F-7C36-8C02FE039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" y="5072833"/>
            <a:ext cx="2170259" cy="1446839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5A8201B-CB61-B9DF-E83B-A68C68C7A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976" y="2546302"/>
            <a:ext cx="6316824" cy="4040764"/>
          </a:xfrm>
        </p:spPr>
        <p:txBody>
          <a:bodyPr>
            <a:normAutofit fontScale="55000" lnSpcReduction="20000"/>
          </a:bodyPr>
          <a:lstStyle/>
          <a:p>
            <a:pPr marL="312738" indent="-312738">
              <a:lnSpc>
                <a:spcPct val="110000"/>
              </a:lnSpc>
              <a:buFont typeface="+mj-lt"/>
              <a:buAutoNum type="arabicPeriod"/>
            </a:pPr>
            <a:r>
              <a:rPr lang="en-US" sz="2900" dirty="0"/>
              <a:t>Ask PO to cancel any Ballot Papers stamped but not issued to Voter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/>
            </a:pPr>
            <a:r>
              <a:rPr lang="en-US" sz="2900" dirty="0"/>
              <a:t>Add up your final count of total voter turnout and compare with PO’s Form 720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700" dirty="0"/>
              <a:t>Your count is from total number of names cancelled in the Electoral Roll, excluding Postal Voting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700" dirty="0"/>
              <a:t>If PO’s count significantly exceed PAs, alert Station Master</a:t>
            </a:r>
          </a:p>
          <a:p>
            <a:pPr marL="941388" lvl="2" indent="-274638">
              <a:lnSpc>
                <a:spcPct val="110000"/>
              </a:lnSpc>
            </a:pPr>
            <a:r>
              <a:rPr lang="en-US" sz="2500" dirty="0"/>
              <a:t>If all Streams report excess, report to EA immediately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/>
              <a:t>PO will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 startAt="3"/>
            </a:pPr>
            <a:r>
              <a:rPr lang="en-US" sz="2900" dirty="0"/>
              <a:t>secure opening of Ballot Box and affix with tape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700" dirty="0"/>
              <a:t>Tape to be signed by PO and PA on tape &amp; on Ballot Box; take photo if allowed</a:t>
            </a:r>
          </a:p>
          <a:p>
            <a:pPr marL="666750" lvl="1" indent="-274638">
              <a:lnSpc>
                <a:spcPct val="110000"/>
              </a:lnSpc>
            </a:pPr>
            <a:r>
              <a:rPr lang="en-US" sz="2700" dirty="0"/>
              <a:t>Check that morning seals are still intact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 startAt="3"/>
            </a:pPr>
            <a:r>
              <a:rPr lang="en-US" sz="2900" dirty="0"/>
              <a:t>complete Form 13</a:t>
            </a:r>
          </a:p>
          <a:p>
            <a:pPr marL="312738" indent="-312738">
              <a:lnSpc>
                <a:spcPct val="110000"/>
              </a:lnSpc>
              <a:buFont typeface="+mj-lt"/>
              <a:buAutoNum type="arabicPeriod" startAt="3"/>
            </a:pPr>
            <a:r>
              <a:rPr lang="en-US" sz="2900" dirty="0"/>
              <a:t>keep unused Ballot Papers, cancelled Ballot Papers, Counterfoils of used Ballot Papers and marked Electoral Roll in single packet </a:t>
            </a:r>
          </a:p>
          <a:p>
            <a:pPr marL="719138" lvl="1" indent="-274638">
              <a:lnSpc>
                <a:spcPct val="110000"/>
              </a:lnSpc>
            </a:pPr>
            <a:r>
              <a:rPr lang="en-US" sz="2700" dirty="0"/>
              <a:t>Affixed with tape, signed by PO &amp; PA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lnSpc>
                <a:spcPct val="110000"/>
              </a:lnSpc>
              <a:buFont typeface="+mj-lt"/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233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1" y="2069452"/>
            <a:ext cx="5653326" cy="45176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 will determine</a:t>
            </a:r>
          </a:p>
          <a:p>
            <a:pPr lvl="1"/>
            <a:r>
              <a:rPr lang="en-US" dirty="0"/>
              <a:t>No of Ballot Papers issued</a:t>
            </a:r>
          </a:p>
          <a:p>
            <a:pPr lvl="1"/>
            <a:r>
              <a:rPr lang="en-US" dirty="0"/>
              <a:t>No of Ballot Papers unused</a:t>
            </a:r>
          </a:p>
          <a:p>
            <a:pPr lvl="1"/>
            <a:r>
              <a:rPr lang="en-US" dirty="0"/>
              <a:t>No of Ballot Papers cancelled</a:t>
            </a:r>
          </a:p>
          <a:p>
            <a:pPr marL="301943" lvl="1" indent="0">
              <a:buNone/>
            </a:pPr>
            <a:r>
              <a:rPr lang="en-US" dirty="0"/>
              <a:t>This should determine the number of Ballot Papers that has been cast into Ballot Box</a:t>
            </a:r>
          </a:p>
          <a:p>
            <a:pPr lvl="1"/>
            <a:r>
              <a:rPr lang="en-US" dirty="0"/>
              <a:t>Compare with Voter turnout in Form 720</a:t>
            </a:r>
          </a:p>
          <a:p>
            <a:r>
              <a:rPr lang="en-US" dirty="0"/>
              <a:t>PO will fill in and sign Form 13</a:t>
            </a:r>
          </a:p>
          <a:p>
            <a:pPr lvl="1"/>
            <a:r>
              <a:rPr lang="en-US" dirty="0"/>
              <a:t>PA will sign Form 13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 will not give a copy:</a:t>
            </a:r>
            <a:r>
              <a:rPr lang="en-US" dirty="0"/>
              <a:t> PA to copy onto empty Form 13 in PACA Kit </a:t>
            </a:r>
            <a:r>
              <a:rPr lang="en-US" b="1" dirty="0"/>
              <a:t>before</a:t>
            </a:r>
            <a:r>
              <a:rPr lang="en-US" dirty="0"/>
              <a:t> signing PO’s copy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80B86-4B94-01A0-824B-CF0FC3494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0" y="3365229"/>
            <a:ext cx="2969692" cy="16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00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4587" y="1940111"/>
            <a:ext cx="2538680" cy="4752789"/>
          </a:xfrm>
        </p:spPr>
        <p:txBody>
          <a:bodyPr lIns="0" tIns="0" rIns="0" bIns="0">
            <a:normAutofit/>
          </a:bodyPr>
          <a:lstStyle/>
          <a:p>
            <a:pPr marL="169863" indent="-169863"/>
            <a:r>
              <a:rPr lang="en-US" sz="2000" dirty="0"/>
              <a:t>Form 13 Part A already filled in before start of Polling</a:t>
            </a:r>
          </a:p>
          <a:p>
            <a:pPr marL="169863" indent="-169863"/>
            <a:r>
              <a:rPr lang="en-US" sz="2000" dirty="0"/>
              <a:t>Form 13 completed at end of Polling</a:t>
            </a:r>
          </a:p>
          <a:p>
            <a:pPr marL="360363" lvl="1" indent="-190500"/>
            <a:r>
              <a:rPr lang="en-US" sz="1800" dirty="0"/>
              <a:t>Signed by PO &amp; all PAs</a:t>
            </a:r>
          </a:p>
          <a:p>
            <a:pPr marL="360363" lvl="1" indent="-190500"/>
            <a:r>
              <a:rPr lang="en-US" sz="1800" dirty="0"/>
              <a:t>Form 13 will NOT be given to PA</a:t>
            </a:r>
            <a:endParaRPr lang="en-US" sz="2000" dirty="0"/>
          </a:p>
          <a:p>
            <a:pPr marL="360363" lvl="1" indent="-190500"/>
            <a:r>
              <a:rPr lang="en-US" sz="1800" dirty="0"/>
              <a:t>Copy all details onto your own empty Form 13 before signing PO’s Form 13</a:t>
            </a:r>
          </a:p>
          <a:p>
            <a:pPr marL="169863" indent="-169863"/>
            <a:r>
              <a:rPr lang="en-US" sz="2000" dirty="0"/>
              <a:t>Report Form 13 details to </a:t>
            </a:r>
            <a:r>
              <a:rPr lang="en-MY" sz="2000" dirty="0"/>
              <a:t>Station Master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9" y="412226"/>
            <a:ext cx="2589628" cy="1252728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Form 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710" y="322009"/>
            <a:ext cx="6223000" cy="612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2031" y="1295622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923996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70E5-70C1-F356-7125-4C7508A3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 Slide – Form 13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34A4A-B991-3888-EED2-1008524A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5D41F-26D2-5C72-A42B-E7546D52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F9FAF-CE21-54B5-1F78-7A2FB675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066C56-6A85-4956-8257-A2622C3374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2229852"/>
            <a:ext cx="3822192" cy="43572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PO are trained not to give PA a copy of Form 13 or sign PA’s copy</a:t>
            </a:r>
          </a:p>
          <a:p>
            <a:r>
              <a:rPr lang="en-GB" dirty="0"/>
              <a:t>PO may misunderstand directive &amp; refuse PA to copy or even see Form 13</a:t>
            </a:r>
          </a:p>
          <a:p>
            <a:r>
              <a:rPr lang="en-GB" dirty="0"/>
              <a:t>Refer PO to </a:t>
            </a:r>
          </a:p>
          <a:p>
            <a:pPr lvl="1"/>
            <a:r>
              <a:rPr lang="en-GB" dirty="0"/>
              <a:t>Slide 68 PO training Deck 2</a:t>
            </a:r>
          </a:p>
          <a:p>
            <a:r>
              <a:rPr lang="en-GB" dirty="0"/>
              <a:t>If still misunderstood, inform Station Master immediately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69602E-D9FC-AAD6-454A-91CF50F9AF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04" y="2775308"/>
            <a:ext cx="4780096" cy="3292954"/>
          </a:xfrm>
        </p:spPr>
      </p:pic>
    </p:spTree>
    <p:extLst>
      <p:ext uri="{BB962C8B-B14F-4D97-AF65-F5344CB8AC3E}">
        <p14:creationId xmlns:p14="http://schemas.microsoft.com/office/powerpoint/2010/main" val="2212498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934024D-24CB-3E00-DEC5-40B9B20C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to your Forms?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20798-1958-D024-50A5-E5BAE9008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7D78B-84D1-EF1E-054E-BB522613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7F682-4010-6371-5D9F-8BF39A90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731602-6427-294E-1274-3EB6FA796D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55" y="4872250"/>
            <a:ext cx="3822192" cy="171481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White </a:t>
            </a:r>
            <a:r>
              <a:rPr lang="en-GB"/>
              <a:t>Appointment Form</a:t>
            </a:r>
            <a:endParaRPr lang="en-GB" dirty="0"/>
          </a:p>
          <a:p>
            <a:r>
              <a:rPr lang="en-GB" dirty="0"/>
              <a:t>Inserted into Package 5 into EC Bag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C2A08A0-7F7F-328B-3225-1C7DD1DC65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4872250"/>
            <a:ext cx="3822192" cy="171481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Red Secrecy Oath</a:t>
            </a:r>
          </a:p>
          <a:p>
            <a:r>
              <a:rPr lang="en-GB" dirty="0"/>
              <a:t>Will not be retained except that of last PA who is not also CA</a:t>
            </a:r>
          </a:p>
        </p:txBody>
      </p:sp>
      <p:pic>
        <p:nvPicPr>
          <p:cNvPr id="10" name="Picture 9" descr="screen-capture.png">
            <a:extLst>
              <a:ext uri="{FF2B5EF4-FFF2-40B4-BE49-F238E27FC236}">
                <a16:creationId xmlns:a16="http://schemas.microsoft.com/office/drawing/2014/main" id="{E8EE031E-74B4-126F-D6BE-CC58E20DBA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3937" y="2202213"/>
            <a:ext cx="1927627" cy="2453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creen-capture-1.png">
            <a:extLst>
              <a:ext uri="{FF2B5EF4-FFF2-40B4-BE49-F238E27FC236}">
                <a16:creationId xmlns:a16="http://schemas.microsoft.com/office/drawing/2014/main" id="{706127B5-A369-24DD-C6B2-FBD4E385F9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EE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5593" y="2210593"/>
            <a:ext cx="2021310" cy="2453573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42196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445715"/>
            <a:ext cx="7408333" cy="28850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ALL TIMES, keep Ballot Box in view, either by yourself or by other PACA assisting you</a:t>
            </a:r>
          </a:p>
          <a:p>
            <a:r>
              <a:rPr lang="en-US" dirty="0"/>
              <a:t>You may be asked to leave the room while furniture is rearranged into a Counting Room</a:t>
            </a:r>
          </a:p>
          <a:p>
            <a:pPr lvl="1"/>
            <a:r>
              <a:rPr lang="en-US" dirty="0"/>
              <a:t>Stay in the room if possible</a:t>
            </a:r>
          </a:p>
          <a:p>
            <a:pPr lvl="1"/>
            <a:r>
              <a:rPr lang="en-US" dirty="0"/>
              <a:t>If have to leave, ensure </a:t>
            </a:r>
            <a:r>
              <a:rPr lang="en-US" dirty="0">
                <a:solidFill>
                  <a:srgbClr val="FF0000"/>
                </a:solidFill>
              </a:rPr>
              <a:t>windows and doors open</a:t>
            </a:r>
          </a:p>
          <a:p>
            <a:r>
              <a:rPr lang="en-US" dirty="0"/>
              <a:t>PO may close the room to go for prayers or dinner</a:t>
            </a:r>
          </a:p>
          <a:p>
            <a:pPr lvl="1"/>
            <a:r>
              <a:rPr lang="en-US" dirty="0"/>
              <a:t>Ensure only PO has the key but keep </a:t>
            </a:r>
            <a:r>
              <a:rPr lang="en-US" dirty="0">
                <a:solidFill>
                  <a:srgbClr val="FF0000"/>
                </a:solidFill>
              </a:rPr>
              <a:t>windows open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Safeguard the Ballot Box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6" y="5181600"/>
            <a:ext cx="1658472" cy="1280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7" y="5181600"/>
            <a:ext cx="1658472" cy="1280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328" y="5181600"/>
            <a:ext cx="1658472" cy="12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8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3584" y="2546302"/>
            <a:ext cx="7250889" cy="4040764"/>
          </a:xfrm>
        </p:spPr>
        <p:txBody>
          <a:bodyPr>
            <a:normAutofit fontScale="92500"/>
          </a:bodyPr>
          <a:lstStyle/>
          <a:p>
            <a:r>
              <a:rPr lang="en-US" dirty="0"/>
              <a:t>In the interior, villages are grouped into clusters of villages (or longhouses into a village) and one of the villages (or longhouse) will be the Polling Stream</a:t>
            </a:r>
          </a:p>
          <a:p>
            <a:r>
              <a:rPr lang="en-US" dirty="0"/>
              <a:t>If the number of voters is not numerous, polling hours may be reduced.  The reduced polling hours must be </a:t>
            </a:r>
            <a:r>
              <a:rPr lang="en-US" dirty="0" err="1"/>
              <a:t>gazetted</a:t>
            </a:r>
            <a:r>
              <a:rPr lang="en-US" dirty="0"/>
              <a:t> in the Election Gazette</a:t>
            </a:r>
          </a:p>
          <a:p>
            <a:r>
              <a:rPr lang="en-US" dirty="0"/>
              <a:t>Although not mandated by the Regulations, try to persuade the PO not to count the votes until after 5pm</a:t>
            </a:r>
          </a:p>
          <a:p>
            <a:pPr lvl="1"/>
            <a:r>
              <a:rPr lang="en-US" dirty="0"/>
              <a:t>If you succeed, observe the Ballot Box until Counting time</a:t>
            </a:r>
          </a:p>
          <a:p>
            <a:pPr lvl="1"/>
            <a:r>
              <a:rPr lang="en-US" dirty="0"/>
              <a:t>If you fail, try to delay announcement of the results until after 5pm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Polling hours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9" y="1917743"/>
            <a:ext cx="1738403" cy="1219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4" y="5266048"/>
            <a:ext cx="1900288" cy="13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4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0488" y="2456121"/>
            <a:ext cx="4887576" cy="41309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agent of Candidate</a:t>
            </a:r>
          </a:p>
          <a:p>
            <a:pPr lvl="1"/>
            <a:r>
              <a:rPr lang="en-US" dirty="0"/>
              <a:t>Act of agent is act of candidate</a:t>
            </a:r>
          </a:p>
          <a:p>
            <a:pPr lvl="1"/>
            <a:r>
              <a:rPr lang="en-US" dirty="0"/>
              <a:t>Interest of candidate is interest of agent</a:t>
            </a:r>
          </a:p>
          <a:p>
            <a:pPr lvl="1"/>
            <a:r>
              <a:rPr lang="en-US" dirty="0"/>
              <a:t>You are not independent</a:t>
            </a:r>
          </a:p>
          <a:p>
            <a:r>
              <a:rPr lang="en-US" dirty="0"/>
              <a:t>Two </a:t>
            </a:r>
            <a:r>
              <a:rPr lang="en-US"/>
              <a:t>separate roles – PA and CA</a:t>
            </a:r>
            <a:endParaRPr lang="en-US" dirty="0"/>
          </a:p>
          <a:p>
            <a:r>
              <a:rPr lang="en-US" dirty="0"/>
              <a:t>Observe Polling and Counting process</a:t>
            </a:r>
          </a:p>
          <a:p>
            <a:pPr lvl="1"/>
            <a:r>
              <a:rPr lang="en-US" dirty="0"/>
              <a:t>Not part of the process</a:t>
            </a:r>
          </a:p>
          <a:p>
            <a:pPr lvl="1"/>
            <a:r>
              <a:rPr lang="en-US" dirty="0"/>
              <a:t>No veto</a:t>
            </a:r>
          </a:p>
          <a:p>
            <a:r>
              <a:rPr lang="en-US" dirty="0"/>
              <a:t>Subject to Election law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 Polling Agent 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0" y="2980267"/>
            <a:ext cx="2540000" cy="3187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67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2692638"/>
            <a:ext cx="5546997" cy="3894428"/>
          </a:xfrm>
        </p:spPr>
        <p:txBody>
          <a:bodyPr>
            <a:normAutofit fontScale="70000" lnSpcReduction="20000"/>
          </a:bodyPr>
          <a:lstStyle/>
          <a:p>
            <a:pPr marL="187325" indent="-187325">
              <a:lnSpc>
                <a:spcPct val="110000"/>
              </a:lnSpc>
            </a:pPr>
            <a:r>
              <a:rPr lang="en-US" dirty="0"/>
              <a:t>If PO is responsible for more than one venue (may not be a separate stream), a single Ballot Box will move from one venue to the next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At first location, Ballot Box will be sealed before move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At new location, Ballot Box will be unsealed before Polling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New Form 13 will be filled in, superseding earlier Form 13</a:t>
            </a:r>
          </a:p>
          <a:p>
            <a:pPr marL="187325" indent="-187325">
              <a:lnSpc>
                <a:spcPct val="110000"/>
              </a:lnSpc>
            </a:pPr>
            <a:r>
              <a:rPr lang="en-US" dirty="0"/>
              <a:t>PO to inform PA where Counting will take place</a:t>
            </a:r>
          </a:p>
          <a:p>
            <a:pPr marL="187325" indent="-187325">
              <a:lnSpc>
                <a:spcPct val="110000"/>
              </a:lnSpc>
            </a:pPr>
            <a:r>
              <a:rPr lang="en-US" dirty="0"/>
              <a:t>Counting will take place as if one single Form 13 and one Ballot Box all along</a:t>
            </a:r>
          </a:p>
          <a:p>
            <a:pPr>
              <a:lnSpc>
                <a:spcPct val="110000"/>
              </a:lnSpc>
            </a:pPr>
            <a:r>
              <a:rPr lang="en-US" dirty="0"/>
              <a:t>There must be a PACA team in each location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First team to sign on seal with 4-digit code and/or rubber stamp, inform second team and take a photo if permitted, before Ballot Box is moved</a:t>
            </a:r>
          </a:p>
          <a:p>
            <a:pPr marL="541338" lvl="1" indent="-238125">
              <a:lnSpc>
                <a:spcPct val="110000"/>
              </a:lnSpc>
            </a:pPr>
            <a:r>
              <a:rPr lang="en-US" dirty="0"/>
              <a:t>Second team checks 4-digit code and/or stamp and take photo before the seal is removed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Ballot </a:t>
            </a:r>
            <a:r>
              <a:rPr lang="en-US" dirty="0"/>
              <a:t>Boxes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37" y="2692638"/>
            <a:ext cx="2657523" cy="176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35" y="4621280"/>
            <a:ext cx="2624425" cy="19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5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57" y="2957917"/>
            <a:ext cx="2363295" cy="23319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640" y="2447808"/>
            <a:ext cx="6579694" cy="4139258"/>
          </a:xfrm>
        </p:spPr>
        <p:txBody>
          <a:bodyPr>
            <a:normAutofit fontScale="92500" lnSpcReduction="10000"/>
          </a:bodyPr>
          <a:lstStyle/>
          <a:p>
            <a:pPr marL="269875" indent="-269875">
              <a:buFont typeface="+mj-lt"/>
              <a:buAutoNum type="arabicPeriod"/>
            </a:pPr>
            <a:r>
              <a:rPr lang="en-US" dirty="0"/>
              <a:t>Other PA note Voter number in chronological order or list bring out of room or text Voter numbers</a:t>
            </a:r>
          </a:p>
          <a:p>
            <a:pPr lvl="1"/>
            <a:r>
              <a:rPr lang="en-US" dirty="0"/>
              <a:t>Inform PO and Station Master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PO asks PA to be replaced every two hours</a:t>
            </a:r>
          </a:p>
          <a:p>
            <a:pPr lvl="1"/>
            <a:r>
              <a:rPr lang="en-US" dirty="0"/>
              <a:t>Regulations is minimum two hours, not maximum</a:t>
            </a:r>
          </a:p>
          <a:p>
            <a:pPr lvl="2"/>
            <a:r>
              <a:rPr lang="en-US" dirty="0"/>
              <a:t>Sec 14 (1A) Election Offenses Act</a:t>
            </a:r>
          </a:p>
          <a:p>
            <a:pPr marL="269875" indent="-269875">
              <a:buFont typeface="+mj-lt"/>
              <a:buAutoNum type="arabicPeriod"/>
            </a:pPr>
            <a:r>
              <a:rPr lang="en-US" dirty="0"/>
              <a:t>Other party’s material within 50m of Polling Centre </a:t>
            </a:r>
          </a:p>
          <a:p>
            <a:pPr lvl="1"/>
            <a:r>
              <a:rPr lang="en-US" dirty="0"/>
              <a:t>Prohibited under Sec24B(7) Elections Offenses Act </a:t>
            </a:r>
          </a:p>
          <a:p>
            <a:pPr lvl="1"/>
            <a:r>
              <a:rPr lang="en-US" dirty="0"/>
              <a:t>Take photo and inform Station Officer</a:t>
            </a:r>
          </a:p>
          <a:p>
            <a:pPr marL="268288" indent="-268288">
              <a:buFont typeface="+mj-lt"/>
              <a:buAutoNum type="arabicPeriod"/>
            </a:pPr>
            <a:r>
              <a:rPr lang="en-US" dirty="0"/>
              <a:t>PO do not give any copy of Form 13</a:t>
            </a:r>
          </a:p>
          <a:p>
            <a:pPr lvl="1"/>
            <a:r>
              <a:rPr lang="en-US" dirty="0"/>
              <a:t>PA to copy all details to own Form 13 before signing the PO’s Form 13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Polling: Potential Issues</a:t>
            </a:r>
          </a:p>
        </p:txBody>
      </p:sp>
    </p:spTree>
    <p:extLst>
      <p:ext uri="{BB962C8B-B14F-4D97-AF65-F5344CB8AC3E}">
        <p14:creationId xmlns:p14="http://schemas.microsoft.com/office/powerpoint/2010/main" val="35364335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76D6A-E028-CE42-830A-76E5BB814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69647"/>
            <a:ext cx="7772400" cy="152400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Any Questions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11A80D-3033-5345-B20D-59E01FF9F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34" y="2993647"/>
            <a:ext cx="3644900" cy="22225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865F70-386C-1A44-AF53-DCCA1E6254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8B6A43-8E01-3349-8773-5126C2CB59E5}"/>
              </a:ext>
            </a:extLst>
          </p:cNvPr>
          <p:cNvSpPr/>
          <p:nvPr/>
        </p:nvSpPr>
        <p:spPr>
          <a:xfrm>
            <a:off x="1367365" y="5186214"/>
            <a:ext cx="6303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Slides are at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https://www.jimkhong.com/jim-the-polling-agent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89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27" y="4315440"/>
            <a:ext cx="3289300" cy="2463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2675466"/>
            <a:ext cx="4997659" cy="39115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Malaysian citizen</a:t>
            </a:r>
          </a:p>
          <a:p>
            <a:pPr>
              <a:lnSpc>
                <a:spcPct val="120000"/>
              </a:lnSpc>
            </a:pPr>
            <a:r>
              <a:rPr lang="en-US" dirty="0"/>
              <a:t>21 years and above</a:t>
            </a:r>
          </a:p>
          <a:p>
            <a:pPr>
              <a:lnSpc>
                <a:spcPct val="120000"/>
              </a:lnSpc>
            </a:pPr>
            <a:r>
              <a:rPr lang="en-US" dirty="0"/>
              <a:t>Not charged in Court for any criminal offense in the last 5 years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Traffic offenses excluded</a:t>
            </a:r>
          </a:p>
          <a:p>
            <a:pPr>
              <a:lnSpc>
                <a:spcPct val="120000"/>
              </a:lnSpc>
            </a:pPr>
            <a:r>
              <a:rPr lang="en-US" dirty="0"/>
              <a:t>Not a discharged prisoner within the last 5 years under Elections Offenses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registered under Prevention of Crime Act</a:t>
            </a:r>
          </a:p>
          <a:p>
            <a:pPr>
              <a:lnSpc>
                <a:spcPct val="120000"/>
              </a:lnSpc>
            </a:pPr>
            <a:r>
              <a:rPr lang="en-US" dirty="0"/>
              <a:t>Not an </a:t>
            </a:r>
            <a:r>
              <a:rPr lang="en-US" dirty="0" err="1"/>
              <a:t>undischarged</a:t>
            </a:r>
            <a:r>
              <a:rPr lang="en-US" dirty="0"/>
              <a:t> bankrupt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can be a Polling Agent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95F9571F-A3F9-3F6A-5AB9-85413161651A}"/>
              </a:ext>
            </a:extLst>
          </p:cNvPr>
          <p:cNvSpPr/>
          <p:nvPr/>
        </p:nvSpPr>
        <p:spPr>
          <a:xfrm>
            <a:off x="3657600" y="2275367"/>
            <a:ext cx="2212127" cy="1010093"/>
          </a:xfrm>
          <a:prstGeom prst="cloudCallout">
            <a:avLst>
              <a:gd name="adj1" fmla="val -54478"/>
              <a:gd name="adj2" fmla="val 510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Waiting for the change</a:t>
            </a:r>
          </a:p>
        </p:txBody>
      </p:sp>
    </p:spTree>
    <p:extLst>
      <p:ext uri="{BB962C8B-B14F-4D97-AF65-F5344CB8AC3E}">
        <p14:creationId xmlns:p14="http://schemas.microsoft.com/office/powerpoint/2010/main" val="427573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Polling Day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MY"/>
              <a:t>v 5 (1 Feb 23)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Polling Agents Training.  Copyright of People of Malaysia.  Please feel free to use for the betterment of the Nation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08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32900</TotalTime>
  <Words>7266</Words>
  <Application>Microsoft Macintosh PowerPoint</Application>
  <PresentationFormat>On-screen Show (4:3)</PresentationFormat>
  <Paragraphs>849</Paragraphs>
  <Slides>72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DejaVu LGC Sans</vt:lpstr>
      <vt:lpstr>Arial</vt:lpstr>
      <vt:lpstr>Arial Black</vt:lpstr>
      <vt:lpstr>Arial Rounded MT Bold</vt:lpstr>
      <vt:lpstr>Calibri</vt:lpstr>
      <vt:lpstr>Candara</vt:lpstr>
      <vt:lpstr>Century Gothic</vt:lpstr>
      <vt:lpstr>Corbel</vt:lpstr>
      <vt:lpstr>Franklin Gothic Medium Cond</vt:lpstr>
      <vt:lpstr>Symbol</vt:lpstr>
      <vt:lpstr>Waveform</vt:lpstr>
      <vt:lpstr>Polling Agents Training</vt:lpstr>
      <vt:lpstr>What we will cover today </vt:lpstr>
      <vt:lpstr>What’s a Polling Agent</vt:lpstr>
      <vt:lpstr>The Candidate’s team</vt:lpstr>
      <vt:lpstr>Breaking down the Constituency</vt:lpstr>
      <vt:lpstr>Who’s Who on Election Day</vt:lpstr>
      <vt:lpstr>What a Polling Agent is</vt:lpstr>
      <vt:lpstr>Who can be a Polling Agent</vt:lpstr>
      <vt:lpstr>Before Polling Day</vt:lpstr>
      <vt:lpstr>Appointment to be Polling Agent</vt:lpstr>
      <vt:lpstr>Form A Oath of Secrecy</vt:lpstr>
      <vt:lpstr>After Registration </vt:lpstr>
      <vt:lpstr>PACABA Dress Code</vt:lpstr>
      <vt:lpstr>Eve of Election Day</vt:lpstr>
      <vt:lpstr>Reporting for duty on Polling Day</vt:lpstr>
      <vt:lpstr>PACA Kit</vt:lpstr>
      <vt:lpstr>Typical Polling Centre (School)</vt:lpstr>
      <vt:lpstr>Entering Polling Stream</vt:lpstr>
      <vt:lpstr>The Presiding Officer</vt:lpstr>
      <vt:lpstr>Use of handphones</vt:lpstr>
      <vt:lpstr>Before Polling Starts</vt:lpstr>
      <vt:lpstr>Before 8am: Check facilities</vt:lpstr>
      <vt:lpstr>Before 8am: Check Ballot Papers</vt:lpstr>
      <vt:lpstr>Ballot Books</vt:lpstr>
      <vt:lpstr>Before 8am: Form 13 Part A</vt:lpstr>
      <vt:lpstr>Rubber Stamp Patterns</vt:lpstr>
      <vt:lpstr>Form 753 Sample Official Mark</vt:lpstr>
      <vt:lpstr>Ballot Box</vt:lpstr>
      <vt:lpstr>Before 8am: Potential Issues</vt:lpstr>
      <vt:lpstr>What happens in Polling</vt:lpstr>
      <vt:lpstr>Voting Flow in 2-door Polling Stream</vt:lpstr>
      <vt:lpstr>Arrangement of A Polling Stream  With 1 Door</vt:lpstr>
      <vt:lpstr>Flow in the Polling Stream</vt:lpstr>
      <vt:lpstr>Identity Documents accepted by EC</vt:lpstr>
      <vt:lpstr>EC Clerk 1: Verifying Identity of Voter</vt:lpstr>
      <vt:lpstr>Electoral Roll</vt:lpstr>
      <vt:lpstr>EC Clerk 2: Using Indelible Ink</vt:lpstr>
      <vt:lpstr>Finger Marking with Indelible Ink</vt:lpstr>
      <vt:lpstr>EC Clerk 3: Issue Ballot Paper</vt:lpstr>
      <vt:lpstr>Ballot Papers</vt:lpstr>
      <vt:lpstr>Stamping Ballot Paper</vt:lpstr>
      <vt:lpstr>Issues regarding Ballot Papers</vt:lpstr>
      <vt:lpstr>Variation to Roles</vt:lpstr>
      <vt:lpstr>Non-issues regarding Voting process</vt:lpstr>
      <vt:lpstr>The Other PAs</vt:lpstr>
      <vt:lpstr>Voter turnout</vt:lpstr>
      <vt:lpstr>Form 10A</vt:lpstr>
      <vt:lpstr>Handicapped/Blind Voters</vt:lpstr>
      <vt:lpstr>Form 10</vt:lpstr>
      <vt:lpstr>Doubtful Identity</vt:lpstr>
      <vt:lpstr>Form 11</vt:lpstr>
      <vt:lpstr>Voters voting at another Stream</vt:lpstr>
      <vt:lpstr>At the Polling Booth where Voters cast their Votes in silence</vt:lpstr>
      <vt:lpstr>Prohibitions in the Polling Stream</vt:lpstr>
      <vt:lpstr>Role of Polling Agent</vt:lpstr>
      <vt:lpstr>Shift timing</vt:lpstr>
      <vt:lpstr>PO Slide – 2 hour rule</vt:lpstr>
      <vt:lpstr>Handover at end of shift</vt:lpstr>
      <vt:lpstr>Electoral procedures in age of Covid</vt:lpstr>
      <vt:lpstr>Hygiene procedures in age of Covid</vt:lpstr>
      <vt:lpstr>Close of Polling</vt:lpstr>
      <vt:lpstr>Timing of Close of Polling</vt:lpstr>
      <vt:lpstr>Procedures Close of Polling</vt:lpstr>
      <vt:lpstr>Form 13</vt:lpstr>
      <vt:lpstr>Form 13</vt:lpstr>
      <vt:lpstr>PO Slide – Form 13</vt:lpstr>
      <vt:lpstr>What happens to your Forms?</vt:lpstr>
      <vt:lpstr>Safeguard the Ballot Box</vt:lpstr>
      <vt:lpstr>Reduced Polling hours</vt:lpstr>
      <vt:lpstr>Moving Ballot Boxes</vt:lpstr>
      <vt:lpstr>Polling: Potential Issues</vt:lpstr>
      <vt:lpstr>Any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Polling Agents Training</dc:title>
  <dc:creator>Jim Khong</dc:creator>
  <cp:lastModifiedBy>Jim Khong</cp:lastModifiedBy>
  <cp:revision>332</cp:revision>
  <dcterms:created xsi:type="dcterms:W3CDTF">2013-06-10T03:41:46Z</dcterms:created>
  <dcterms:modified xsi:type="dcterms:W3CDTF">2023-04-01T02:24:09Z</dcterms:modified>
</cp:coreProperties>
</file>