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72"/>
  </p:notesMasterIdLst>
  <p:handoutMasterIdLst>
    <p:handoutMasterId r:id="rId173"/>
  </p:handoutMasterIdLst>
  <p:sldIdLst>
    <p:sldId id="256" r:id="rId2"/>
    <p:sldId id="257" r:id="rId3"/>
    <p:sldId id="353" r:id="rId4"/>
    <p:sldId id="505" r:id="rId5"/>
    <p:sldId id="536" r:id="rId6"/>
    <p:sldId id="379" r:id="rId7"/>
    <p:sldId id="295" r:id="rId8"/>
    <p:sldId id="296" r:id="rId9"/>
    <p:sldId id="414" r:id="rId10"/>
    <p:sldId id="614" r:id="rId11"/>
    <p:sldId id="415" r:id="rId12"/>
    <p:sldId id="416" r:id="rId13"/>
    <p:sldId id="417" r:id="rId14"/>
    <p:sldId id="418" r:id="rId15"/>
    <p:sldId id="490" r:id="rId16"/>
    <p:sldId id="419" r:id="rId17"/>
    <p:sldId id="420" r:id="rId18"/>
    <p:sldId id="500" r:id="rId19"/>
    <p:sldId id="423" r:id="rId20"/>
    <p:sldId id="424" r:id="rId21"/>
    <p:sldId id="533" r:id="rId22"/>
    <p:sldId id="603" r:id="rId23"/>
    <p:sldId id="613" r:id="rId24"/>
    <p:sldId id="548" r:id="rId25"/>
    <p:sldId id="433" r:id="rId26"/>
    <p:sldId id="492" r:id="rId27"/>
    <p:sldId id="493" r:id="rId28"/>
    <p:sldId id="506" r:id="rId29"/>
    <p:sldId id="597" r:id="rId30"/>
    <p:sldId id="596" r:id="rId31"/>
    <p:sldId id="598" r:id="rId32"/>
    <p:sldId id="494" r:id="rId33"/>
    <p:sldId id="495" r:id="rId34"/>
    <p:sldId id="514" r:id="rId35"/>
    <p:sldId id="498" r:id="rId36"/>
    <p:sldId id="497" r:id="rId37"/>
    <p:sldId id="546" r:id="rId38"/>
    <p:sldId id="516" r:id="rId39"/>
    <p:sldId id="531" r:id="rId40"/>
    <p:sldId id="434" r:id="rId41"/>
    <p:sldId id="436" r:id="rId42"/>
    <p:sldId id="437" r:id="rId43"/>
    <p:sldId id="438" r:id="rId44"/>
    <p:sldId id="439" r:id="rId45"/>
    <p:sldId id="609" r:id="rId46"/>
    <p:sldId id="577" r:id="rId47"/>
    <p:sldId id="543" r:id="rId48"/>
    <p:sldId id="441" r:id="rId49"/>
    <p:sldId id="442" r:id="rId50"/>
    <p:sldId id="444" r:id="rId51"/>
    <p:sldId id="555" r:id="rId52"/>
    <p:sldId id="554" r:id="rId53"/>
    <p:sldId id="489" r:id="rId54"/>
    <p:sldId id="503" r:id="rId55"/>
    <p:sldId id="483" r:id="rId56"/>
    <p:sldId id="352" r:id="rId57"/>
    <p:sldId id="556" r:id="rId58"/>
    <p:sldId id="513" r:id="rId59"/>
    <p:sldId id="477" r:id="rId60"/>
    <p:sldId id="452" r:id="rId61"/>
    <p:sldId id="453" r:id="rId62"/>
    <p:sldId id="355" r:id="rId63"/>
    <p:sldId id="348" r:id="rId64"/>
    <p:sldId id="349" r:id="rId65"/>
    <p:sldId id="557" r:id="rId66"/>
    <p:sldId id="422" r:id="rId67"/>
    <p:sldId id="450" r:id="rId68"/>
    <p:sldId id="558" r:id="rId69"/>
    <p:sldId id="474" r:id="rId70"/>
    <p:sldId id="508" r:id="rId71"/>
    <p:sldId id="451" r:id="rId72"/>
    <p:sldId id="356" r:id="rId73"/>
    <p:sldId id="317" r:id="rId74"/>
    <p:sldId id="318" r:id="rId75"/>
    <p:sldId id="547" r:id="rId76"/>
    <p:sldId id="475" r:id="rId77"/>
    <p:sldId id="476" r:id="rId78"/>
    <p:sldId id="535" r:id="rId79"/>
    <p:sldId id="486" r:id="rId80"/>
    <p:sldId id="327" r:id="rId81"/>
    <p:sldId id="559" r:id="rId82"/>
    <p:sldId id="560" r:id="rId83"/>
    <p:sldId id="478" r:id="rId84"/>
    <p:sldId id="561" r:id="rId85"/>
    <p:sldId id="362" r:id="rId86"/>
    <p:sldId id="511" r:id="rId87"/>
    <p:sldId id="595" r:id="rId88"/>
    <p:sldId id="515" r:id="rId89"/>
    <p:sldId id="487" r:id="rId90"/>
    <p:sldId id="562" r:id="rId91"/>
    <p:sldId id="563" r:id="rId92"/>
    <p:sldId id="576" r:id="rId93"/>
    <p:sldId id="332" r:id="rId94"/>
    <p:sldId id="510" r:id="rId95"/>
    <p:sldId id="440" r:id="rId96"/>
    <p:sldId id="488" r:id="rId97"/>
    <p:sldId id="363" r:id="rId98"/>
    <p:sldId id="443" r:id="rId99"/>
    <p:sldId id="593" r:id="rId100"/>
    <p:sldId id="365" r:id="rId101"/>
    <p:sldId id="552" r:id="rId102"/>
    <p:sldId id="553" r:id="rId103"/>
    <p:sldId id="367" r:id="rId104"/>
    <p:sldId id="565" r:id="rId105"/>
    <p:sldId id="566" r:id="rId106"/>
    <p:sldId id="567" r:id="rId107"/>
    <p:sldId id="504" r:id="rId108"/>
    <p:sldId id="501" r:id="rId109"/>
    <p:sldId id="594" r:id="rId110"/>
    <p:sldId id="604" r:id="rId111"/>
    <p:sldId id="568" r:id="rId112"/>
    <p:sldId id="502" r:id="rId113"/>
    <p:sldId id="375" r:id="rId114"/>
    <p:sldId id="374" r:id="rId115"/>
    <p:sldId id="480" r:id="rId116"/>
    <p:sldId id="456" r:id="rId117"/>
    <p:sldId id="457" r:id="rId118"/>
    <p:sldId id="458" r:id="rId119"/>
    <p:sldId id="460" r:id="rId120"/>
    <p:sldId id="463" r:id="rId121"/>
    <p:sldId id="540" r:id="rId122"/>
    <p:sldId id="592" r:id="rId123"/>
    <p:sldId id="481" r:id="rId124"/>
    <p:sldId id="601" r:id="rId125"/>
    <p:sldId id="461" r:id="rId126"/>
    <p:sldId id="545" r:id="rId127"/>
    <p:sldId id="602" r:id="rId128"/>
    <p:sldId id="599" r:id="rId129"/>
    <p:sldId id="464" r:id="rId130"/>
    <p:sldId id="467" r:id="rId131"/>
    <p:sldId id="470" r:id="rId132"/>
    <p:sldId id="569" r:id="rId133"/>
    <p:sldId id="381" r:id="rId134"/>
    <p:sldId id="570" r:id="rId135"/>
    <p:sldId id="383" r:id="rId136"/>
    <p:sldId id="571" r:id="rId137"/>
    <p:sldId id="385" r:id="rId138"/>
    <p:sldId id="386" r:id="rId139"/>
    <p:sldId id="519" r:id="rId140"/>
    <p:sldId id="520" r:id="rId141"/>
    <p:sldId id="521" r:id="rId142"/>
    <p:sldId id="522" r:id="rId143"/>
    <p:sldId id="524" r:id="rId144"/>
    <p:sldId id="525" r:id="rId145"/>
    <p:sldId id="526" r:id="rId146"/>
    <p:sldId id="527" r:id="rId147"/>
    <p:sldId id="528" r:id="rId148"/>
    <p:sldId id="529" r:id="rId149"/>
    <p:sldId id="517" r:id="rId150"/>
    <p:sldId id="402" r:id="rId151"/>
    <p:sldId id="403" r:id="rId152"/>
    <p:sldId id="404" r:id="rId153"/>
    <p:sldId id="518" r:id="rId154"/>
    <p:sldId id="406" r:id="rId155"/>
    <p:sldId id="407" r:id="rId156"/>
    <p:sldId id="572" r:id="rId157"/>
    <p:sldId id="409" r:id="rId158"/>
    <p:sldId id="544" r:id="rId159"/>
    <p:sldId id="600" r:id="rId160"/>
    <p:sldId id="573" r:id="rId161"/>
    <p:sldId id="413" r:id="rId162"/>
    <p:sldId id="471" r:id="rId163"/>
    <p:sldId id="538" r:id="rId164"/>
    <p:sldId id="472" r:id="rId165"/>
    <p:sldId id="575" r:id="rId166"/>
    <p:sldId id="473" r:id="rId167"/>
    <p:sldId id="412" r:id="rId168"/>
    <p:sldId id="491" r:id="rId169"/>
    <p:sldId id="539" r:id="rId170"/>
    <p:sldId id="340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9207E4-129E-B14F-AA8D-64AD4E43F1F7}">
          <p14:sldIdLst>
            <p14:sldId id="256"/>
            <p14:sldId id="257"/>
            <p14:sldId id="353"/>
            <p14:sldId id="505"/>
            <p14:sldId id="536"/>
            <p14:sldId id="379"/>
            <p14:sldId id="295"/>
            <p14:sldId id="296"/>
            <p14:sldId id="414"/>
            <p14:sldId id="614"/>
            <p14:sldId id="415"/>
            <p14:sldId id="416"/>
            <p14:sldId id="417"/>
            <p14:sldId id="418"/>
            <p14:sldId id="490"/>
            <p14:sldId id="419"/>
            <p14:sldId id="420"/>
            <p14:sldId id="500"/>
            <p14:sldId id="423"/>
            <p14:sldId id="424"/>
            <p14:sldId id="533"/>
            <p14:sldId id="603"/>
            <p14:sldId id="613"/>
            <p14:sldId id="548"/>
            <p14:sldId id="433"/>
            <p14:sldId id="492"/>
            <p14:sldId id="493"/>
            <p14:sldId id="506"/>
            <p14:sldId id="597"/>
            <p14:sldId id="596"/>
            <p14:sldId id="598"/>
            <p14:sldId id="494"/>
            <p14:sldId id="495"/>
            <p14:sldId id="514"/>
            <p14:sldId id="498"/>
            <p14:sldId id="497"/>
            <p14:sldId id="546"/>
            <p14:sldId id="516"/>
            <p14:sldId id="531"/>
            <p14:sldId id="434"/>
            <p14:sldId id="436"/>
            <p14:sldId id="437"/>
            <p14:sldId id="438"/>
            <p14:sldId id="439"/>
            <p14:sldId id="609"/>
            <p14:sldId id="577"/>
            <p14:sldId id="543"/>
            <p14:sldId id="441"/>
            <p14:sldId id="442"/>
            <p14:sldId id="444"/>
            <p14:sldId id="555"/>
            <p14:sldId id="554"/>
            <p14:sldId id="489"/>
            <p14:sldId id="503"/>
            <p14:sldId id="483"/>
            <p14:sldId id="352"/>
            <p14:sldId id="556"/>
            <p14:sldId id="513"/>
            <p14:sldId id="477"/>
            <p14:sldId id="452"/>
            <p14:sldId id="453"/>
            <p14:sldId id="355"/>
            <p14:sldId id="348"/>
            <p14:sldId id="349"/>
            <p14:sldId id="557"/>
            <p14:sldId id="422"/>
            <p14:sldId id="450"/>
            <p14:sldId id="558"/>
            <p14:sldId id="474"/>
            <p14:sldId id="508"/>
            <p14:sldId id="451"/>
            <p14:sldId id="356"/>
            <p14:sldId id="317"/>
            <p14:sldId id="318"/>
            <p14:sldId id="547"/>
            <p14:sldId id="475"/>
            <p14:sldId id="476"/>
            <p14:sldId id="535"/>
            <p14:sldId id="486"/>
            <p14:sldId id="327"/>
            <p14:sldId id="559"/>
            <p14:sldId id="560"/>
            <p14:sldId id="478"/>
            <p14:sldId id="561"/>
            <p14:sldId id="362"/>
            <p14:sldId id="511"/>
            <p14:sldId id="595"/>
            <p14:sldId id="515"/>
            <p14:sldId id="487"/>
            <p14:sldId id="562"/>
            <p14:sldId id="563"/>
            <p14:sldId id="576"/>
            <p14:sldId id="332"/>
            <p14:sldId id="510"/>
            <p14:sldId id="440"/>
            <p14:sldId id="488"/>
            <p14:sldId id="363"/>
            <p14:sldId id="443"/>
            <p14:sldId id="593"/>
            <p14:sldId id="365"/>
            <p14:sldId id="552"/>
            <p14:sldId id="553"/>
            <p14:sldId id="367"/>
            <p14:sldId id="565"/>
            <p14:sldId id="566"/>
            <p14:sldId id="567"/>
            <p14:sldId id="504"/>
            <p14:sldId id="501"/>
            <p14:sldId id="594"/>
            <p14:sldId id="604"/>
            <p14:sldId id="568"/>
            <p14:sldId id="502"/>
            <p14:sldId id="375"/>
            <p14:sldId id="374"/>
            <p14:sldId id="480"/>
            <p14:sldId id="456"/>
            <p14:sldId id="457"/>
            <p14:sldId id="458"/>
            <p14:sldId id="460"/>
            <p14:sldId id="463"/>
            <p14:sldId id="540"/>
            <p14:sldId id="592"/>
            <p14:sldId id="481"/>
            <p14:sldId id="601"/>
            <p14:sldId id="461"/>
            <p14:sldId id="545"/>
            <p14:sldId id="602"/>
            <p14:sldId id="599"/>
            <p14:sldId id="464"/>
            <p14:sldId id="467"/>
            <p14:sldId id="470"/>
            <p14:sldId id="569"/>
            <p14:sldId id="381"/>
            <p14:sldId id="570"/>
            <p14:sldId id="383"/>
            <p14:sldId id="571"/>
            <p14:sldId id="385"/>
            <p14:sldId id="386"/>
            <p14:sldId id="519"/>
            <p14:sldId id="520"/>
            <p14:sldId id="521"/>
            <p14:sldId id="522"/>
            <p14:sldId id="524"/>
            <p14:sldId id="525"/>
            <p14:sldId id="526"/>
            <p14:sldId id="527"/>
            <p14:sldId id="528"/>
            <p14:sldId id="529"/>
            <p14:sldId id="517"/>
            <p14:sldId id="402"/>
            <p14:sldId id="403"/>
            <p14:sldId id="404"/>
            <p14:sldId id="518"/>
            <p14:sldId id="406"/>
            <p14:sldId id="407"/>
            <p14:sldId id="572"/>
            <p14:sldId id="409"/>
            <p14:sldId id="544"/>
            <p14:sldId id="600"/>
            <p14:sldId id="573"/>
            <p14:sldId id="413"/>
            <p14:sldId id="471"/>
            <p14:sldId id="538"/>
            <p14:sldId id="472"/>
            <p14:sldId id="575"/>
            <p14:sldId id="473"/>
            <p14:sldId id="412"/>
            <p14:sldId id="491"/>
            <p14:sldId id="539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Khong" initials="JK" lastIdx="1" clrIdx="0">
    <p:extLst>
      <p:ext uri="{19B8F6BF-5375-455C-9EA6-DF929625EA0E}">
        <p15:presenceInfo xmlns:p15="http://schemas.microsoft.com/office/powerpoint/2012/main" userId="Jim Kh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968" autoAdjust="0"/>
    <p:restoredTop sz="99417" autoAdjust="0"/>
  </p:normalViewPr>
  <p:slideViewPr>
    <p:cSldViewPr snapToGrid="0" snapToObjects="1">
      <p:cViewPr varScale="1">
        <p:scale>
          <a:sx n="57" d="100"/>
          <a:sy n="57" d="100"/>
        </p:scale>
        <p:origin x="184" y="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Noon</a:t>
            </a:r>
          </a:p>
        </c:rich>
      </c:tx>
      <c:layout>
        <c:manualLayout>
          <c:xMode val="edge"/>
          <c:yMode val="edge"/>
          <c:x val="0.4463868469929631"/>
          <c:y val="9.6348096348096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3-AD43-8B61-9EBAA7E2A3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AD2-2A4C-B420-BAF84C239F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D2-2A4C-B420-BAF84C239F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C3-AD43-8B61-9EBAA7E2A3B5}"/>
              </c:ext>
            </c:extLst>
          </c:dPt>
          <c:dLbls>
            <c:dLbl>
              <c:idx val="1"/>
              <c:layout>
                <c:manualLayout>
                  <c:x val="0.37209171527977597"/>
                  <c:y val="-0.19344333706538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D88AA2-338F-674A-8484-38F8740BA0C1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pm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76411960132891"/>
                      <c:h val="5.782452018672491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AD2-2A4C-B420-BAF84C239FA6}"/>
                </c:ext>
              </c:extLst>
            </c:dLbl>
            <c:dLbl>
              <c:idx val="2"/>
              <c:layout>
                <c:manualLayout>
                  <c:x val="4.1117534726763808E-3"/>
                  <c:y val="0.372549969715324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8am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395348837209303"/>
                      <c:h val="5.782452018672491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AD2-2A4C-B420-BAF84C239F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Sheet1!$A$3:$A$6</c:f>
              <c:strCache>
                <c:ptCount val="3"/>
                <c:pt idx="0">
                  <c:v>PA1</c:v>
                </c:pt>
                <c:pt idx="1">
                  <c:v>PA2</c:v>
                </c:pt>
                <c:pt idx="2">
                  <c:v>PA3-CA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2-2A4C-B420-BAF84C239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9249-C748-224D-A3DB-C7D2608BB1F1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C864F-25F4-6A4B-8EAF-4A254C51449E}">
      <dgm:prSet phldrT="[Text]"/>
      <dgm:spPr/>
      <dgm:t>
        <a:bodyPr/>
        <a:lstStyle/>
        <a:p>
          <a:endParaRPr lang="en-US" dirty="0"/>
        </a:p>
      </dgm:t>
    </dgm:pt>
    <dgm:pt modelId="{EEB1CCAA-DAD6-2447-852E-FF304B74C913}" type="parTrans" cxnId="{2C975753-94E4-B941-87C7-C3982E6461AB}">
      <dgm:prSet/>
      <dgm:spPr/>
      <dgm:t>
        <a:bodyPr/>
        <a:lstStyle/>
        <a:p>
          <a:endParaRPr lang="en-US"/>
        </a:p>
      </dgm:t>
    </dgm:pt>
    <dgm:pt modelId="{EF492797-1263-BB46-AFE6-E5B1DA48261F}" type="sibTrans" cxnId="{2C975753-94E4-B941-87C7-C3982E6461AB}">
      <dgm:prSet/>
      <dgm:spPr/>
      <dgm:t>
        <a:bodyPr/>
        <a:lstStyle/>
        <a:p>
          <a:endParaRPr lang="en-US"/>
        </a:p>
      </dgm:t>
    </dgm:pt>
    <dgm:pt modelId="{224A550E-698A-F041-82A6-FC65EF4FE97F}">
      <dgm:prSet phldrT="[Text]" custT="1"/>
      <dgm:spPr/>
      <dgm:t>
        <a:bodyPr/>
        <a:lstStyle/>
        <a:p>
          <a:r>
            <a:rPr lang="en-US" sz="2800" dirty="0"/>
            <a:t>Constituency </a:t>
          </a:r>
          <a:r>
            <a:rPr lang="mr-IN" sz="2800" dirty="0"/>
            <a:t>–</a:t>
          </a:r>
          <a:r>
            <a:rPr lang="en-US" sz="2800" dirty="0"/>
            <a:t> Parliament &amp; State</a:t>
          </a:r>
        </a:p>
      </dgm:t>
    </dgm:pt>
    <dgm:pt modelId="{DDCADB0C-6D5F-8743-B8CE-6BE9E5C9AB1C}" type="parTrans" cxnId="{F19B8EA3-B57A-A249-9AFE-C2BDC7097B56}">
      <dgm:prSet/>
      <dgm:spPr/>
      <dgm:t>
        <a:bodyPr/>
        <a:lstStyle/>
        <a:p>
          <a:endParaRPr lang="en-US"/>
        </a:p>
      </dgm:t>
    </dgm:pt>
    <dgm:pt modelId="{6CA78B97-532D-5E41-81B4-8D56DA9563C0}" type="sibTrans" cxnId="{F19B8EA3-B57A-A249-9AFE-C2BDC7097B56}">
      <dgm:prSet/>
      <dgm:spPr/>
      <dgm:t>
        <a:bodyPr/>
        <a:lstStyle/>
        <a:p>
          <a:endParaRPr lang="en-US"/>
        </a:p>
      </dgm:t>
    </dgm:pt>
    <dgm:pt modelId="{17B49415-936C-984D-A93E-2BA39FADDE15}">
      <dgm:prSet phldrT="[Text]"/>
      <dgm:spPr/>
      <dgm:t>
        <a:bodyPr/>
        <a:lstStyle/>
        <a:p>
          <a:r>
            <a:rPr lang="en-US" dirty="0"/>
            <a:t>School; Village; Housing Estate</a:t>
          </a:r>
        </a:p>
      </dgm:t>
    </dgm:pt>
    <dgm:pt modelId="{D7CEBB12-FBE4-2D43-91B0-97541513A153}" type="parTrans" cxnId="{E27DE48F-8C5E-5841-9736-DED4C4DF0FF5}">
      <dgm:prSet/>
      <dgm:spPr/>
      <dgm:t>
        <a:bodyPr/>
        <a:lstStyle/>
        <a:p>
          <a:endParaRPr lang="en-US"/>
        </a:p>
      </dgm:t>
    </dgm:pt>
    <dgm:pt modelId="{2018404F-4823-364E-B4AF-C69916B41CC5}" type="sibTrans" cxnId="{E27DE48F-8C5E-5841-9736-DED4C4DF0FF5}">
      <dgm:prSet/>
      <dgm:spPr/>
      <dgm:t>
        <a:bodyPr/>
        <a:lstStyle/>
        <a:p>
          <a:endParaRPr lang="en-US"/>
        </a:p>
      </dgm:t>
    </dgm:pt>
    <dgm:pt modelId="{31A7526A-7976-5343-9D0A-94AC5765BF55}">
      <dgm:prSet phldrT="[Text]" custT="1"/>
      <dgm:spPr/>
      <dgm:t>
        <a:bodyPr/>
        <a:lstStyle/>
        <a:p>
          <a:r>
            <a:rPr lang="en-US" sz="2800" dirty="0"/>
            <a:t>Polling Centre (</a:t>
          </a:r>
          <a:r>
            <a:rPr lang="en-US" sz="2800" dirty="0" err="1"/>
            <a:t>Pusat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FCD639A8-0902-C14F-AC49-01A3D36F0C66}" type="parTrans" cxnId="{FD7C9ECF-1C86-9B46-93C3-618A6B46424C}">
      <dgm:prSet/>
      <dgm:spPr/>
      <dgm:t>
        <a:bodyPr/>
        <a:lstStyle/>
        <a:p>
          <a:endParaRPr lang="en-US"/>
        </a:p>
      </dgm:t>
    </dgm:pt>
    <dgm:pt modelId="{1E914EF2-DDF8-E34D-B8B2-7F447F88504E}" type="sibTrans" cxnId="{FD7C9ECF-1C86-9B46-93C3-618A6B46424C}">
      <dgm:prSet/>
      <dgm:spPr/>
      <dgm:t>
        <a:bodyPr/>
        <a:lstStyle/>
        <a:p>
          <a:endParaRPr lang="en-US"/>
        </a:p>
      </dgm:t>
    </dgm:pt>
    <dgm:pt modelId="{BC19AE7E-21E5-344C-8899-ACE8E3FFF4F3}">
      <dgm:prSet phldrT="[Text]"/>
      <dgm:spPr/>
      <dgm:t>
        <a:bodyPr/>
        <a:lstStyle/>
        <a:p>
          <a:r>
            <a:rPr lang="en-US" dirty="0"/>
            <a:t>Classroom; Hall; Longhouse</a:t>
          </a:r>
        </a:p>
      </dgm:t>
    </dgm:pt>
    <dgm:pt modelId="{68811709-5243-E741-B329-3D6C56EDD871}" type="parTrans" cxnId="{3EDDD9B0-7A8B-F14A-A26D-E57BF38B923C}">
      <dgm:prSet/>
      <dgm:spPr/>
      <dgm:t>
        <a:bodyPr/>
        <a:lstStyle/>
        <a:p>
          <a:endParaRPr lang="en-US"/>
        </a:p>
      </dgm:t>
    </dgm:pt>
    <dgm:pt modelId="{4BE15FC4-5F34-CB4E-BAAC-3506235FC752}" type="sibTrans" cxnId="{3EDDD9B0-7A8B-F14A-A26D-E57BF38B923C}">
      <dgm:prSet/>
      <dgm:spPr/>
      <dgm:t>
        <a:bodyPr/>
        <a:lstStyle/>
        <a:p>
          <a:endParaRPr lang="en-US"/>
        </a:p>
      </dgm:t>
    </dgm:pt>
    <dgm:pt modelId="{DE3A693D-B31A-3244-8852-4413ECFD32D8}">
      <dgm:prSet phldrT="[Text]" custT="1"/>
      <dgm:spPr/>
      <dgm:t>
        <a:bodyPr/>
        <a:lstStyle/>
        <a:p>
          <a:r>
            <a:rPr lang="en-US" sz="2800" dirty="0"/>
            <a:t>Polling Stream (</a:t>
          </a:r>
          <a:r>
            <a:rPr lang="en-US" sz="2800" dirty="0" err="1"/>
            <a:t>Saluran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D1C8E185-0D06-CD4D-9DC5-39A68F8A5D2C}" type="parTrans" cxnId="{47CA5F97-9C6B-054D-934C-C163BEC6B3BE}">
      <dgm:prSet/>
      <dgm:spPr/>
      <dgm:t>
        <a:bodyPr/>
        <a:lstStyle/>
        <a:p>
          <a:endParaRPr lang="en-US"/>
        </a:p>
      </dgm:t>
    </dgm:pt>
    <dgm:pt modelId="{CCA69223-94BF-494B-AE3E-BD8ED7981070}" type="sibTrans" cxnId="{47CA5F97-9C6B-054D-934C-C163BEC6B3BE}">
      <dgm:prSet/>
      <dgm:spPr/>
      <dgm:t>
        <a:bodyPr/>
        <a:lstStyle/>
        <a:p>
          <a:endParaRPr lang="en-US"/>
        </a:p>
      </dgm:t>
    </dgm:pt>
    <dgm:pt modelId="{C30E4054-2443-402C-B7C7-4FB6DE493AB5}">
      <dgm:prSet phldrT="[Text]"/>
      <dgm:spPr/>
      <dgm:t>
        <a:bodyPr/>
        <a:lstStyle/>
        <a:p>
          <a:r>
            <a:rPr lang="en-US" dirty="0" err="1"/>
            <a:t>Mukim</a:t>
          </a:r>
          <a:r>
            <a:rPr lang="en-US" dirty="0"/>
            <a:t>, Town &amp; surroundings</a:t>
          </a:r>
        </a:p>
      </dgm:t>
    </dgm:pt>
    <dgm:pt modelId="{5ABC9B4E-3622-4CA7-B951-B5FD594F3D52}" type="parTrans" cxnId="{7659A932-4775-46FF-9EAE-36292ACD3C62}">
      <dgm:prSet/>
      <dgm:spPr/>
      <dgm:t>
        <a:bodyPr/>
        <a:lstStyle/>
        <a:p>
          <a:endParaRPr lang="en-US"/>
        </a:p>
      </dgm:t>
    </dgm:pt>
    <dgm:pt modelId="{14B47058-B21B-438F-A686-51B4293DC98A}" type="sibTrans" cxnId="{7659A932-4775-46FF-9EAE-36292ACD3C62}">
      <dgm:prSet/>
      <dgm:spPr/>
      <dgm:t>
        <a:bodyPr/>
        <a:lstStyle/>
        <a:p>
          <a:endParaRPr lang="en-US"/>
        </a:p>
      </dgm:t>
    </dgm:pt>
    <dgm:pt modelId="{AF4652D2-8E9A-4828-9B4D-51B309D3079C}">
      <dgm:prSet phldrT="[Text]" custT="1"/>
      <dgm:spPr/>
      <dgm:t>
        <a:bodyPr/>
        <a:lstStyle/>
        <a:p>
          <a:r>
            <a:rPr lang="en-US" sz="2800" dirty="0"/>
            <a:t>Polling District (Daerah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8A8C0962-D0A4-4072-87C2-03E67A559617}" type="parTrans" cxnId="{89D41598-4847-494B-BC18-653D8AECBB73}">
      <dgm:prSet/>
      <dgm:spPr/>
      <dgm:t>
        <a:bodyPr/>
        <a:lstStyle/>
        <a:p>
          <a:endParaRPr lang="en-US"/>
        </a:p>
      </dgm:t>
    </dgm:pt>
    <dgm:pt modelId="{02CA0BBD-860F-4509-A586-E65A3EC2B0C5}" type="sibTrans" cxnId="{89D41598-4847-494B-BC18-653D8AECBB73}">
      <dgm:prSet/>
      <dgm:spPr/>
      <dgm:t>
        <a:bodyPr/>
        <a:lstStyle/>
        <a:p>
          <a:endParaRPr lang="en-US"/>
        </a:p>
      </dgm:t>
    </dgm:pt>
    <dgm:pt modelId="{29E296DF-A797-FE41-B6B4-5CB88574734C}" type="pres">
      <dgm:prSet presAssocID="{1EAF9249-C748-224D-A3DB-C7D2608BB1F1}" presName="Name0" presStyleCnt="0">
        <dgm:presLayoutVars>
          <dgm:chMax/>
          <dgm:chPref/>
          <dgm:dir/>
        </dgm:presLayoutVars>
      </dgm:prSet>
      <dgm:spPr/>
    </dgm:pt>
    <dgm:pt modelId="{6A7BE313-CAEE-E648-A684-66870A5BBE39}" type="pres">
      <dgm:prSet presAssocID="{A2AC864F-25F4-6A4B-8EAF-4A254C51449E}" presName="parenttextcomposite" presStyleCnt="0"/>
      <dgm:spPr/>
    </dgm:pt>
    <dgm:pt modelId="{5F74CD61-8786-3147-B5A0-30EC5D4178A9}" type="pres">
      <dgm:prSet presAssocID="{A2AC864F-25F4-6A4B-8EAF-4A254C51449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5A45DB56-75F5-3341-B818-0E7AC1B9D510}" type="pres">
      <dgm:prSet presAssocID="{A2AC864F-25F4-6A4B-8EAF-4A254C51449E}" presName="composite" presStyleCnt="0"/>
      <dgm:spPr/>
    </dgm:pt>
    <dgm:pt modelId="{06D11F9D-463D-EF41-B720-4A9BBCBED9B5}" type="pres">
      <dgm:prSet presAssocID="{A2AC864F-25F4-6A4B-8EAF-4A254C51449E}" presName="chevron1" presStyleLbl="alignNode1" presStyleIdx="0" presStyleCnt="28"/>
      <dgm:spPr/>
    </dgm:pt>
    <dgm:pt modelId="{87C3848E-EE66-D544-9DCB-8AD433E62534}" type="pres">
      <dgm:prSet presAssocID="{A2AC864F-25F4-6A4B-8EAF-4A254C51449E}" presName="chevron2" presStyleLbl="alignNode1" presStyleIdx="1" presStyleCnt="28"/>
      <dgm:spPr/>
    </dgm:pt>
    <dgm:pt modelId="{058103B3-BC34-3C40-962A-E837D20449BD}" type="pres">
      <dgm:prSet presAssocID="{A2AC864F-25F4-6A4B-8EAF-4A254C51449E}" presName="chevron3" presStyleLbl="alignNode1" presStyleIdx="2" presStyleCnt="28"/>
      <dgm:spPr/>
    </dgm:pt>
    <dgm:pt modelId="{9AEF75F8-A05F-D143-AEB2-00D88ABB4397}" type="pres">
      <dgm:prSet presAssocID="{A2AC864F-25F4-6A4B-8EAF-4A254C51449E}" presName="chevron4" presStyleLbl="alignNode1" presStyleIdx="3" presStyleCnt="28"/>
      <dgm:spPr/>
    </dgm:pt>
    <dgm:pt modelId="{E7A0D320-668B-6743-8E9C-B23AA51DD1A0}" type="pres">
      <dgm:prSet presAssocID="{A2AC864F-25F4-6A4B-8EAF-4A254C51449E}" presName="chevron5" presStyleLbl="alignNode1" presStyleIdx="4" presStyleCnt="28"/>
      <dgm:spPr/>
    </dgm:pt>
    <dgm:pt modelId="{C9C10E82-D597-064F-90FC-D914615320EA}" type="pres">
      <dgm:prSet presAssocID="{A2AC864F-25F4-6A4B-8EAF-4A254C51449E}" presName="chevron6" presStyleLbl="alignNode1" presStyleIdx="5" presStyleCnt="28"/>
      <dgm:spPr/>
    </dgm:pt>
    <dgm:pt modelId="{576C64B2-0797-4446-8FE4-A4D4CF69FB2E}" type="pres">
      <dgm:prSet presAssocID="{A2AC864F-25F4-6A4B-8EAF-4A254C51449E}" presName="chevron7" presStyleLbl="alignNode1" presStyleIdx="6" presStyleCnt="28"/>
      <dgm:spPr/>
    </dgm:pt>
    <dgm:pt modelId="{67863F8F-A7C8-8345-A589-5C1AE47E402F}" type="pres">
      <dgm:prSet presAssocID="{A2AC864F-25F4-6A4B-8EAF-4A254C51449E}" presName="childtext" presStyleLbl="solidFgAcc1" presStyleIdx="0" presStyleCnt="4" custScaleX="145469">
        <dgm:presLayoutVars>
          <dgm:chMax/>
          <dgm:chPref val="0"/>
          <dgm:bulletEnabled val="1"/>
        </dgm:presLayoutVars>
      </dgm:prSet>
      <dgm:spPr/>
    </dgm:pt>
    <dgm:pt modelId="{A1B9022C-0A2E-DD4E-828C-31B5AF40DAC6}" type="pres">
      <dgm:prSet presAssocID="{EF492797-1263-BB46-AFE6-E5B1DA48261F}" presName="sibTrans" presStyleCnt="0"/>
      <dgm:spPr/>
    </dgm:pt>
    <dgm:pt modelId="{BD2C0C87-644D-4DEA-8A1D-E75CAE9E5610}" type="pres">
      <dgm:prSet presAssocID="{C30E4054-2443-402C-B7C7-4FB6DE493AB5}" presName="parenttextcomposite" presStyleCnt="0"/>
      <dgm:spPr/>
    </dgm:pt>
    <dgm:pt modelId="{D0F7D0DC-C280-4449-BDB1-279A1872B08A}" type="pres">
      <dgm:prSet presAssocID="{C30E4054-2443-402C-B7C7-4FB6DE493AB5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2C0C1EF4-F730-44D3-B81D-2D0F6A036B0F}" type="pres">
      <dgm:prSet presAssocID="{C30E4054-2443-402C-B7C7-4FB6DE493AB5}" presName="composite" presStyleCnt="0"/>
      <dgm:spPr/>
    </dgm:pt>
    <dgm:pt modelId="{EFC7F59F-FEE4-489C-867E-1248F5120291}" type="pres">
      <dgm:prSet presAssocID="{C30E4054-2443-402C-B7C7-4FB6DE493AB5}" presName="chevron1" presStyleLbl="alignNode1" presStyleIdx="7" presStyleCnt="28"/>
      <dgm:spPr/>
    </dgm:pt>
    <dgm:pt modelId="{27BE8DB2-BD17-47D4-832E-8FA746019616}" type="pres">
      <dgm:prSet presAssocID="{C30E4054-2443-402C-B7C7-4FB6DE493AB5}" presName="chevron2" presStyleLbl="alignNode1" presStyleIdx="8" presStyleCnt="28"/>
      <dgm:spPr/>
    </dgm:pt>
    <dgm:pt modelId="{74A32442-04EC-4521-BACB-3732E25235AC}" type="pres">
      <dgm:prSet presAssocID="{C30E4054-2443-402C-B7C7-4FB6DE493AB5}" presName="chevron3" presStyleLbl="alignNode1" presStyleIdx="9" presStyleCnt="28"/>
      <dgm:spPr/>
    </dgm:pt>
    <dgm:pt modelId="{51FDE8E6-1FC8-48B0-BFEF-8A780363D0A0}" type="pres">
      <dgm:prSet presAssocID="{C30E4054-2443-402C-B7C7-4FB6DE493AB5}" presName="chevron4" presStyleLbl="alignNode1" presStyleIdx="10" presStyleCnt="28"/>
      <dgm:spPr/>
    </dgm:pt>
    <dgm:pt modelId="{84BE67C6-DF34-4663-8C5B-FCC2903EAC03}" type="pres">
      <dgm:prSet presAssocID="{C30E4054-2443-402C-B7C7-4FB6DE493AB5}" presName="chevron5" presStyleLbl="alignNode1" presStyleIdx="11" presStyleCnt="28"/>
      <dgm:spPr/>
    </dgm:pt>
    <dgm:pt modelId="{438E54AE-6028-4DAA-A8FB-B79CD8819B9E}" type="pres">
      <dgm:prSet presAssocID="{C30E4054-2443-402C-B7C7-4FB6DE493AB5}" presName="chevron6" presStyleLbl="alignNode1" presStyleIdx="12" presStyleCnt="28"/>
      <dgm:spPr/>
    </dgm:pt>
    <dgm:pt modelId="{B6AD4EA7-42E2-400D-898A-CA30A5C56B62}" type="pres">
      <dgm:prSet presAssocID="{C30E4054-2443-402C-B7C7-4FB6DE493AB5}" presName="chevron7" presStyleLbl="alignNode1" presStyleIdx="13" presStyleCnt="28"/>
      <dgm:spPr/>
    </dgm:pt>
    <dgm:pt modelId="{D4BD35C3-C5AC-4D94-A69B-19182F73B7B8}" type="pres">
      <dgm:prSet presAssocID="{C30E4054-2443-402C-B7C7-4FB6DE493AB5}" presName="childtext" presStyleLbl="solidFgAcc1" presStyleIdx="1" presStyleCnt="4" custScaleX="144471" custScaleY="107513" custLinFactNeighborX="1244" custLinFactNeighborY="-2851">
        <dgm:presLayoutVars>
          <dgm:chMax/>
          <dgm:chPref val="0"/>
          <dgm:bulletEnabled val="1"/>
        </dgm:presLayoutVars>
      </dgm:prSet>
      <dgm:spPr/>
    </dgm:pt>
    <dgm:pt modelId="{19104BA6-FF7B-426D-9439-E1C6F09A4399}" type="pres">
      <dgm:prSet presAssocID="{14B47058-B21B-438F-A686-51B4293DC98A}" presName="sibTrans" presStyleCnt="0"/>
      <dgm:spPr/>
    </dgm:pt>
    <dgm:pt modelId="{6621170D-5591-CF4F-BF06-B14942EC1D7B}" type="pres">
      <dgm:prSet presAssocID="{17B49415-936C-984D-A93E-2BA39FADDE15}" presName="parenttextcomposite" presStyleCnt="0"/>
      <dgm:spPr/>
    </dgm:pt>
    <dgm:pt modelId="{CEC356B6-F8CE-7F42-89B4-0112721B52F1}" type="pres">
      <dgm:prSet presAssocID="{17B49415-936C-984D-A93E-2BA39FADDE15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2B047CE-A2DD-5B45-8F6F-4516B5F07882}" type="pres">
      <dgm:prSet presAssocID="{17B49415-936C-984D-A93E-2BA39FADDE15}" presName="composite" presStyleCnt="0"/>
      <dgm:spPr/>
    </dgm:pt>
    <dgm:pt modelId="{BF6E55A2-04C5-3944-B675-CAE993BF6D5E}" type="pres">
      <dgm:prSet presAssocID="{17B49415-936C-984D-A93E-2BA39FADDE15}" presName="chevron1" presStyleLbl="alignNode1" presStyleIdx="14" presStyleCnt="28"/>
      <dgm:spPr/>
    </dgm:pt>
    <dgm:pt modelId="{E890C4F0-188D-E042-813B-2D2552EAE80B}" type="pres">
      <dgm:prSet presAssocID="{17B49415-936C-984D-A93E-2BA39FADDE15}" presName="chevron2" presStyleLbl="alignNode1" presStyleIdx="15" presStyleCnt="28"/>
      <dgm:spPr/>
    </dgm:pt>
    <dgm:pt modelId="{8B3E962D-A092-4243-BAE8-F80ACB32D63F}" type="pres">
      <dgm:prSet presAssocID="{17B49415-936C-984D-A93E-2BA39FADDE15}" presName="chevron3" presStyleLbl="alignNode1" presStyleIdx="16" presStyleCnt="28"/>
      <dgm:spPr/>
    </dgm:pt>
    <dgm:pt modelId="{3B7D4789-FFAF-C74F-995E-18F51B720348}" type="pres">
      <dgm:prSet presAssocID="{17B49415-936C-984D-A93E-2BA39FADDE15}" presName="chevron4" presStyleLbl="alignNode1" presStyleIdx="17" presStyleCnt="28"/>
      <dgm:spPr/>
    </dgm:pt>
    <dgm:pt modelId="{E9A23A07-5D48-474B-B164-D7B59B64173D}" type="pres">
      <dgm:prSet presAssocID="{17B49415-936C-984D-A93E-2BA39FADDE15}" presName="chevron5" presStyleLbl="alignNode1" presStyleIdx="18" presStyleCnt="28"/>
      <dgm:spPr/>
    </dgm:pt>
    <dgm:pt modelId="{1BE5E883-0F8F-C248-8C94-50E9D32FADF4}" type="pres">
      <dgm:prSet presAssocID="{17B49415-936C-984D-A93E-2BA39FADDE15}" presName="chevron6" presStyleLbl="alignNode1" presStyleIdx="19" presStyleCnt="28"/>
      <dgm:spPr/>
    </dgm:pt>
    <dgm:pt modelId="{5083DE07-A4A8-8445-B0B3-954568C121D0}" type="pres">
      <dgm:prSet presAssocID="{17B49415-936C-984D-A93E-2BA39FADDE15}" presName="chevron7" presStyleLbl="alignNode1" presStyleIdx="20" presStyleCnt="28"/>
      <dgm:spPr/>
    </dgm:pt>
    <dgm:pt modelId="{222E8853-52F3-E54E-8C3F-0F6472F1C833}" type="pres">
      <dgm:prSet presAssocID="{17B49415-936C-984D-A93E-2BA39FADDE15}" presName="childtext" presStyleLbl="solidFgAcc1" presStyleIdx="2" presStyleCnt="4" custScaleX="145469">
        <dgm:presLayoutVars>
          <dgm:chMax/>
          <dgm:chPref val="0"/>
          <dgm:bulletEnabled val="1"/>
        </dgm:presLayoutVars>
      </dgm:prSet>
      <dgm:spPr/>
    </dgm:pt>
    <dgm:pt modelId="{E0CF93C1-AEDC-F84D-88AA-C418C9647087}" type="pres">
      <dgm:prSet presAssocID="{2018404F-4823-364E-B4AF-C69916B41CC5}" presName="sibTrans" presStyleCnt="0"/>
      <dgm:spPr/>
    </dgm:pt>
    <dgm:pt modelId="{6059A99C-3013-A84C-B796-DD4018809C57}" type="pres">
      <dgm:prSet presAssocID="{BC19AE7E-21E5-344C-8899-ACE8E3FFF4F3}" presName="parenttextcomposite" presStyleCnt="0"/>
      <dgm:spPr/>
    </dgm:pt>
    <dgm:pt modelId="{F829B10A-D177-3E4A-8C9C-81359CC49B38}" type="pres">
      <dgm:prSet presAssocID="{BC19AE7E-21E5-344C-8899-ACE8E3FFF4F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64B82D92-39B4-5749-A736-0BC814B9F87A}" type="pres">
      <dgm:prSet presAssocID="{BC19AE7E-21E5-344C-8899-ACE8E3FFF4F3}" presName="composite" presStyleCnt="0"/>
      <dgm:spPr/>
    </dgm:pt>
    <dgm:pt modelId="{5B168C11-F0D6-914A-B347-CEB83395DD28}" type="pres">
      <dgm:prSet presAssocID="{BC19AE7E-21E5-344C-8899-ACE8E3FFF4F3}" presName="chevron1" presStyleLbl="alignNode1" presStyleIdx="21" presStyleCnt="28"/>
      <dgm:spPr/>
    </dgm:pt>
    <dgm:pt modelId="{6B308EAC-E9C6-244E-820F-D9D42BC8BFDC}" type="pres">
      <dgm:prSet presAssocID="{BC19AE7E-21E5-344C-8899-ACE8E3FFF4F3}" presName="chevron2" presStyleLbl="alignNode1" presStyleIdx="22" presStyleCnt="28"/>
      <dgm:spPr/>
    </dgm:pt>
    <dgm:pt modelId="{03A29D1F-70A4-0C48-89E3-C737226DF61B}" type="pres">
      <dgm:prSet presAssocID="{BC19AE7E-21E5-344C-8899-ACE8E3FFF4F3}" presName="chevron3" presStyleLbl="alignNode1" presStyleIdx="23" presStyleCnt="28"/>
      <dgm:spPr/>
    </dgm:pt>
    <dgm:pt modelId="{9D0E207F-CACA-DE44-B4F7-99D0E80CBDD0}" type="pres">
      <dgm:prSet presAssocID="{BC19AE7E-21E5-344C-8899-ACE8E3FFF4F3}" presName="chevron4" presStyleLbl="alignNode1" presStyleIdx="24" presStyleCnt="28"/>
      <dgm:spPr/>
    </dgm:pt>
    <dgm:pt modelId="{758365EF-7550-1749-90F7-6BB7346476B2}" type="pres">
      <dgm:prSet presAssocID="{BC19AE7E-21E5-344C-8899-ACE8E3FFF4F3}" presName="chevron5" presStyleLbl="alignNode1" presStyleIdx="25" presStyleCnt="28"/>
      <dgm:spPr/>
    </dgm:pt>
    <dgm:pt modelId="{25903E86-BA32-E64A-BE47-285CD15854A2}" type="pres">
      <dgm:prSet presAssocID="{BC19AE7E-21E5-344C-8899-ACE8E3FFF4F3}" presName="chevron6" presStyleLbl="alignNode1" presStyleIdx="26" presStyleCnt="28"/>
      <dgm:spPr/>
    </dgm:pt>
    <dgm:pt modelId="{8FC435B7-FF88-8545-A8F0-56253D28DED6}" type="pres">
      <dgm:prSet presAssocID="{BC19AE7E-21E5-344C-8899-ACE8E3FFF4F3}" presName="chevron7" presStyleLbl="alignNode1" presStyleIdx="27" presStyleCnt="28"/>
      <dgm:spPr/>
    </dgm:pt>
    <dgm:pt modelId="{0236E3C5-D073-9E4F-91D2-8095A6D80B40}" type="pres">
      <dgm:prSet presAssocID="{BC19AE7E-21E5-344C-8899-ACE8E3FFF4F3}" presName="childtext" presStyleLbl="solidFgAcc1" presStyleIdx="3" presStyleCnt="4" custScaleX="145469">
        <dgm:presLayoutVars>
          <dgm:chMax/>
          <dgm:chPref val="0"/>
          <dgm:bulletEnabled val="1"/>
        </dgm:presLayoutVars>
      </dgm:prSet>
      <dgm:spPr/>
    </dgm:pt>
  </dgm:ptLst>
  <dgm:cxnLst>
    <dgm:cxn modelId="{6E8AC213-60FB-E645-A2C3-618DC0E660F1}" type="presOf" srcId="{AF4652D2-8E9A-4828-9B4D-51B309D3079C}" destId="{D4BD35C3-C5AC-4D94-A69B-19182F73B7B8}" srcOrd="0" destOrd="0" presId="urn:microsoft.com/office/officeart/2008/layout/VerticalAccentList"/>
    <dgm:cxn modelId="{5AD13B2F-8036-9F47-AA09-BC8C6D907D1C}" type="presOf" srcId="{17B49415-936C-984D-A93E-2BA39FADDE15}" destId="{CEC356B6-F8CE-7F42-89B4-0112721B52F1}" srcOrd="0" destOrd="0" presId="urn:microsoft.com/office/officeart/2008/layout/VerticalAccentList"/>
    <dgm:cxn modelId="{7659A932-4775-46FF-9EAE-36292ACD3C62}" srcId="{1EAF9249-C748-224D-A3DB-C7D2608BB1F1}" destId="{C30E4054-2443-402C-B7C7-4FB6DE493AB5}" srcOrd="1" destOrd="0" parTransId="{5ABC9B4E-3622-4CA7-B951-B5FD594F3D52}" sibTransId="{14B47058-B21B-438F-A686-51B4293DC98A}"/>
    <dgm:cxn modelId="{0DF5E440-18E9-F448-9D7F-3C6B067E106D}" type="presOf" srcId="{1EAF9249-C748-224D-A3DB-C7D2608BB1F1}" destId="{29E296DF-A797-FE41-B6B4-5CB88574734C}" srcOrd="0" destOrd="0" presId="urn:microsoft.com/office/officeart/2008/layout/VerticalAccentList"/>
    <dgm:cxn modelId="{2C975753-94E4-B941-87C7-C3982E6461AB}" srcId="{1EAF9249-C748-224D-A3DB-C7D2608BB1F1}" destId="{A2AC864F-25F4-6A4B-8EAF-4A254C51449E}" srcOrd="0" destOrd="0" parTransId="{EEB1CCAA-DAD6-2447-852E-FF304B74C913}" sibTransId="{EF492797-1263-BB46-AFE6-E5B1DA48261F}"/>
    <dgm:cxn modelId="{8E26D55D-3DCB-464D-A989-6AA01F20F4FF}" type="presOf" srcId="{DE3A693D-B31A-3244-8852-4413ECFD32D8}" destId="{0236E3C5-D073-9E4F-91D2-8095A6D80B40}" srcOrd="0" destOrd="0" presId="urn:microsoft.com/office/officeart/2008/layout/VerticalAccentList"/>
    <dgm:cxn modelId="{E6602570-E219-4642-A49E-47ABBA1EDA6E}" type="presOf" srcId="{C30E4054-2443-402C-B7C7-4FB6DE493AB5}" destId="{D0F7D0DC-C280-4449-BDB1-279A1872B08A}" srcOrd="0" destOrd="0" presId="urn:microsoft.com/office/officeart/2008/layout/VerticalAccentList"/>
    <dgm:cxn modelId="{E27DE48F-8C5E-5841-9736-DED4C4DF0FF5}" srcId="{1EAF9249-C748-224D-A3DB-C7D2608BB1F1}" destId="{17B49415-936C-984D-A93E-2BA39FADDE15}" srcOrd="2" destOrd="0" parTransId="{D7CEBB12-FBE4-2D43-91B0-97541513A153}" sibTransId="{2018404F-4823-364E-B4AF-C69916B41CC5}"/>
    <dgm:cxn modelId="{690F9A92-724F-CF44-99CC-676F276F9A44}" type="presOf" srcId="{31A7526A-7976-5343-9D0A-94AC5765BF55}" destId="{222E8853-52F3-E54E-8C3F-0F6472F1C833}" srcOrd="0" destOrd="0" presId="urn:microsoft.com/office/officeart/2008/layout/VerticalAccentList"/>
    <dgm:cxn modelId="{47CA5F97-9C6B-054D-934C-C163BEC6B3BE}" srcId="{BC19AE7E-21E5-344C-8899-ACE8E3FFF4F3}" destId="{DE3A693D-B31A-3244-8852-4413ECFD32D8}" srcOrd="0" destOrd="0" parTransId="{D1C8E185-0D06-CD4D-9DC5-39A68F8A5D2C}" sibTransId="{CCA69223-94BF-494B-AE3E-BD8ED7981070}"/>
    <dgm:cxn modelId="{89D41598-4847-494B-BC18-653D8AECBB73}" srcId="{C30E4054-2443-402C-B7C7-4FB6DE493AB5}" destId="{AF4652D2-8E9A-4828-9B4D-51B309D3079C}" srcOrd="0" destOrd="0" parTransId="{8A8C0962-D0A4-4072-87C2-03E67A559617}" sibTransId="{02CA0BBD-860F-4509-A586-E65A3EC2B0C5}"/>
    <dgm:cxn modelId="{F19B8EA3-B57A-A249-9AFE-C2BDC7097B56}" srcId="{A2AC864F-25F4-6A4B-8EAF-4A254C51449E}" destId="{224A550E-698A-F041-82A6-FC65EF4FE97F}" srcOrd="0" destOrd="0" parTransId="{DDCADB0C-6D5F-8743-B8CE-6BE9E5C9AB1C}" sibTransId="{6CA78B97-532D-5E41-81B4-8D56DA9563C0}"/>
    <dgm:cxn modelId="{3EDDD9B0-7A8B-F14A-A26D-E57BF38B923C}" srcId="{1EAF9249-C748-224D-A3DB-C7D2608BB1F1}" destId="{BC19AE7E-21E5-344C-8899-ACE8E3FFF4F3}" srcOrd="3" destOrd="0" parTransId="{68811709-5243-E741-B329-3D6C56EDD871}" sibTransId="{4BE15FC4-5F34-CB4E-BAAC-3506235FC752}"/>
    <dgm:cxn modelId="{FD7C9ECF-1C86-9B46-93C3-618A6B46424C}" srcId="{17B49415-936C-984D-A93E-2BA39FADDE15}" destId="{31A7526A-7976-5343-9D0A-94AC5765BF55}" srcOrd="0" destOrd="0" parTransId="{FCD639A8-0902-C14F-AC49-01A3D36F0C66}" sibTransId="{1E914EF2-DDF8-E34D-B8B2-7F447F88504E}"/>
    <dgm:cxn modelId="{711759D6-4FE1-5C4F-9B6E-3B8E9CA4FB99}" type="presOf" srcId="{A2AC864F-25F4-6A4B-8EAF-4A254C51449E}" destId="{5F74CD61-8786-3147-B5A0-30EC5D4178A9}" srcOrd="0" destOrd="0" presId="urn:microsoft.com/office/officeart/2008/layout/VerticalAccentList"/>
    <dgm:cxn modelId="{20A6D8E0-68DF-564F-A8FF-A8D203FF13DE}" type="presOf" srcId="{224A550E-698A-F041-82A6-FC65EF4FE97F}" destId="{67863F8F-A7C8-8345-A589-5C1AE47E402F}" srcOrd="0" destOrd="0" presId="urn:microsoft.com/office/officeart/2008/layout/VerticalAccentList"/>
    <dgm:cxn modelId="{ED5807EF-76A4-7447-B90C-4A29AD0DE3EA}" type="presOf" srcId="{BC19AE7E-21E5-344C-8899-ACE8E3FFF4F3}" destId="{F829B10A-D177-3E4A-8C9C-81359CC49B38}" srcOrd="0" destOrd="0" presId="urn:microsoft.com/office/officeart/2008/layout/VerticalAccentList"/>
    <dgm:cxn modelId="{0093A6F1-CAB6-E241-A8BE-BE11B16C0425}" type="presParOf" srcId="{29E296DF-A797-FE41-B6B4-5CB88574734C}" destId="{6A7BE313-CAEE-E648-A684-66870A5BBE39}" srcOrd="0" destOrd="0" presId="urn:microsoft.com/office/officeart/2008/layout/VerticalAccentList"/>
    <dgm:cxn modelId="{CB304A7F-D597-AE4E-AE4E-FFD1CE80C5CC}" type="presParOf" srcId="{6A7BE313-CAEE-E648-A684-66870A5BBE39}" destId="{5F74CD61-8786-3147-B5A0-30EC5D4178A9}" srcOrd="0" destOrd="0" presId="urn:microsoft.com/office/officeart/2008/layout/VerticalAccentList"/>
    <dgm:cxn modelId="{54AD9133-B1CF-EC40-BFC3-9903682D1163}" type="presParOf" srcId="{29E296DF-A797-FE41-B6B4-5CB88574734C}" destId="{5A45DB56-75F5-3341-B818-0E7AC1B9D510}" srcOrd="1" destOrd="0" presId="urn:microsoft.com/office/officeart/2008/layout/VerticalAccentList"/>
    <dgm:cxn modelId="{A9B99EC6-A9F4-F442-89E4-D2615766C85F}" type="presParOf" srcId="{5A45DB56-75F5-3341-B818-0E7AC1B9D510}" destId="{06D11F9D-463D-EF41-B720-4A9BBCBED9B5}" srcOrd="0" destOrd="0" presId="urn:microsoft.com/office/officeart/2008/layout/VerticalAccentList"/>
    <dgm:cxn modelId="{3844CC1F-4015-4C4B-9D6A-EF747CC36343}" type="presParOf" srcId="{5A45DB56-75F5-3341-B818-0E7AC1B9D510}" destId="{87C3848E-EE66-D544-9DCB-8AD433E62534}" srcOrd="1" destOrd="0" presId="urn:microsoft.com/office/officeart/2008/layout/VerticalAccentList"/>
    <dgm:cxn modelId="{E34F25DD-8B7A-4D4E-A6EA-89531EDE1D91}" type="presParOf" srcId="{5A45DB56-75F5-3341-B818-0E7AC1B9D510}" destId="{058103B3-BC34-3C40-962A-E837D20449BD}" srcOrd="2" destOrd="0" presId="urn:microsoft.com/office/officeart/2008/layout/VerticalAccentList"/>
    <dgm:cxn modelId="{32DA3984-CC27-A240-AF0C-15E4978ABDCF}" type="presParOf" srcId="{5A45DB56-75F5-3341-B818-0E7AC1B9D510}" destId="{9AEF75F8-A05F-D143-AEB2-00D88ABB4397}" srcOrd="3" destOrd="0" presId="urn:microsoft.com/office/officeart/2008/layout/VerticalAccentList"/>
    <dgm:cxn modelId="{5B8FE267-DE25-D942-8916-31CDA746745B}" type="presParOf" srcId="{5A45DB56-75F5-3341-B818-0E7AC1B9D510}" destId="{E7A0D320-668B-6743-8E9C-B23AA51DD1A0}" srcOrd="4" destOrd="0" presId="urn:microsoft.com/office/officeart/2008/layout/VerticalAccentList"/>
    <dgm:cxn modelId="{F28FA43C-5732-714A-902B-41C6D52E1CED}" type="presParOf" srcId="{5A45DB56-75F5-3341-B818-0E7AC1B9D510}" destId="{C9C10E82-D597-064F-90FC-D914615320EA}" srcOrd="5" destOrd="0" presId="urn:microsoft.com/office/officeart/2008/layout/VerticalAccentList"/>
    <dgm:cxn modelId="{F0E34DCD-30DB-114D-AE71-C666067B63B2}" type="presParOf" srcId="{5A45DB56-75F5-3341-B818-0E7AC1B9D510}" destId="{576C64B2-0797-4446-8FE4-A4D4CF69FB2E}" srcOrd="6" destOrd="0" presId="urn:microsoft.com/office/officeart/2008/layout/VerticalAccentList"/>
    <dgm:cxn modelId="{878F82B7-F4EC-E343-B370-00E2B10D5C20}" type="presParOf" srcId="{5A45DB56-75F5-3341-B818-0E7AC1B9D510}" destId="{67863F8F-A7C8-8345-A589-5C1AE47E402F}" srcOrd="7" destOrd="0" presId="urn:microsoft.com/office/officeart/2008/layout/VerticalAccentList"/>
    <dgm:cxn modelId="{C30E82A8-EB85-A74B-9D92-C4DB1190BF5F}" type="presParOf" srcId="{29E296DF-A797-FE41-B6B4-5CB88574734C}" destId="{A1B9022C-0A2E-DD4E-828C-31B5AF40DAC6}" srcOrd="2" destOrd="0" presId="urn:microsoft.com/office/officeart/2008/layout/VerticalAccentList"/>
    <dgm:cxn modelId="{5F1C36DA-1942-CB4D-AF82-D1D2B31FAB93}" type="presParOf" srcId="{29E296DF-A797-FE41-B6B4-5CB88574734C}" destId="{BD2C0C87-644D-4DEA-8A1D-E75CAE9E5610}" srcOrd="3" destOrd="0" presId="urn:microsoft.com/office/officeart/2008/layout/VerticalAccentList"/>
    <dgm:cxn modelId="{6DA0925D-8102-E048-ABC4-C31EBB4744F6}" type="presParOf" srcId="{BD2C0C87-644D-4DEA-8A1D-E75CAE9E5610}" destId="{D0F7D0DC-C280-4449-BDB1-279A1872B08A}" srcOrd="0" destOrd="0" presId="urn:microsoft.com/office/officeart/2008/layout/VerticalAccentList"/>
    <dgm:cxn modelId="{D0288146-EBF3-6449-A793-1C56CE2F51FE}" type="presParOf" srcId="{29E296DF-A797-FE41-B6B4-5CB88574734C}" destId="{2C0C1EF4-F730-44D3-B81D-2D0F6A036B0F}" srcOrd="4" destOrd="0" presId="urn:microsoft.com/office/officeart/2008/layout/VerticalAccentList"/>
    <dgm:cxn modelId="{C66E914A-50D4-2B4B-A391-64AC8382434D}" type="presParOf" srcId="{2C0C1EF4-F730-44D3-B81D-2D0F6A036B0F}" destId="{EFC7F59F-FEE4-489C-867E-1248F5120291}" srcOrd="0" destOrd="0" presId="urn:microsoft.com/office/officeart/2008/layout/VerticalAccentList"/>
    <dgm:cxn modelId="{E5B502F1-6194-6945-B4AC-ED6348AC7109}" type="presParOf" srcId="{2C0C1EF4-F730-44D3-B81D-2D0F6A036B0F}" destId="{27BE8DB2-BD17-47D4-832E-8FA746019616}" srcOrd="1" destOrd="0" presId="urn:microsoft.com/office/officeart/2008/layout/VerticalAccentList"/>
    <dgm:cxn modelId="{6122E815-3711-0E48-9875-F2D875BDDA9C}" type="presParOf" srcId="{2C0C1EF4-F730-44D3-B81D-2D0F6A036B0F}" destId="{74A32442-04EC-4521-BACB-3732E25235AC}" srcOrd="2" destOrd="0" presId="urn:microsoft.com/office/officeart/2008/layout/VerticalAccentList"/>
    <dgm:cxn modelId="{CFB7224A-89BD-414A-A452-4654BBA5AFF2}" type="presParOf" srcId="{2C0C1EF4-F730-44D3-B81D-2D0F6A036B0F}" destId="{51FDE8E6-1FC8-48B0-BFEF-8A780363D0A0}" srcOrd="3" destOrd="0" presId="urn:microsoft.com/office/officeart/2008/layout/VerticalAccentList"/>
    <dgm:cxn modelId="{BC14B2EA-6735-0E4E-9178-F3CE308A22AD}" type="presParOf" srcId="{2C0C1EF4-F730-44D3-B81D-2D0F6A036B0F}" destId="{84BE67C6-DF34-4663-8C5B-FCC2903EAC03}" srcOrd="4" destOrd="0" presId="urn:microsoft.com/office/officeart/2008/layout/VerticalAccentList"/>
    <dgm:cxn modelId="{A042025F-F8BC-A640-9A90-16F9B5308CCB}" type="presParOf" srcId="{2C0C1EF4-F730-44D3-B81D-2D0F6A036B0F}" destId="{438E54AE-6028-4DAA-A8FB-B79CD8819B9E}" srcOrd="5" destOrd="0" presId="urn:microsoft.com/office/officeart/2008/layout/VerticalAccentList"/>
    <dgm:cxn modelId="{42DE444C-E615-1949-AEC0-7416CEA1F570}" type="presParOf" srcId="{2C0C1EF4-F730-44D3-B81D-2D0F6A036B0F}" destId="{B6AD4EA7-42E2-400D-898A-CA30A5C56B62}" srcOrd="6" destOrd="0" presId="urn:microsoft.com/office/officeart/2008/layout/VerticalAccentList"/>
    <dgm:cxn modelId="{5429D19C-A26C-1844-B61F-23C83B1DA3ED}" type="presParOf" srcId="{2C0C1EF4-F730-44D3-B81D-2D0F6A036B0F}" destId="{D4BD35C3-C5AC-4D94-A69B-19182F73B7B8}" srcOrd="7" destOrd="0" presId="urn:microsoft.com/office/officeart/2008/layout/VerticalAccentList"/>
    <dgm:cxn modelId="{6CAFDC0A-645F-7243-873D-236722006895}" type="presParOf" srcId="{29E296DF-A797-FE41-B6B4-5CB88574734C}" destId="{19104BA6-FF7B-426D-9439-E1C6F09A4399}" srcOrd="5" destOrd="0" presId="urn:microsoft.com/office/officeart/2008/layout/VerticalAccentList"/>
    <dgm:cxn modelId="{40CAD36F-13BA-2D42-B19B-3669ECBD78B5}" type="presParOf" srcId="{29E296DF-A797-FE41-B6B4-5CB88574734C}" destId="{6621170D-5591-CF4F-BF06-B14942EC1D7B}" srcOrd="6" destOrd="0" presId="urn:microsoft.com/office/officeart/2008/layout/VerticalAccentList"/>
    <dgm:cxn modelId="{77D5AE6D-2F53-A948-9A02-46D1DCC6055C}" type="presParOf" srcId="{6621170D-5591-CF4F-BF06-B14942EC1D7B}" destId="{CEC356B6-F8CE-7F42-89B4-0112721B52F1}" srcOrd="0" destOrd="0" presId="urn:microsoft.com/office/officeart/2008/layout/VerticalAccentList"/>
    <dgm:cxn modelId="{6FE36D78-A709-0348-92E1-AA7AB897ADF0}" type="presParOf" srcId="{29E296DF-A797-FE41-B6B4-5CB88574734C}" destId="{12B047CE-A2DD-5B45-8F6F-4516B5F07882}" srcOrd="7" destOrd="0" presId="urn:microsoft.com/office/officeart/2008/layout/VerticalAccentList"/>
    <dgm:cxn modelId="{4706DB45-F68D-0E4E-9862-E3A92C1CE8AF}" type="presParOf" srcId="{12B047CE-A2DD-5B45-8F6F-4516B5F07882}" destId="{BF6E55A2-04C5-3944-B675-CAE993BF6D5E}" srcOrd="0" destOrd="0" presId="urn:microsoft.com/office/officeart/2008/layout/VerticalAccentList"/>
    <dgm:cxn modelId="{1252787E-6D68-1440-8D54-51AE08F05A1B}" type="presParOf" srcId="{12B047CE-A2DD-5B45-8F6F-4516B5F07882}" destId="{E890C4F0-188D-E042-813B-2D2552EAE80B}" srcOrd="1" destOrd="0" presId="urn:microsoft.com/office/officeart/2008/layout/VerticalAccentList"/>
    <dgm:cxn modelId="{EDF208AB-4A9B-1444-98B6-294A7166DD2B}" type="presParOf" srcId="{12B047CE-A2DD-5B45-8F6F-4516B5F07882}" destId="{8B3E962D-A092-4243-BAE8-F80ACB32D63F}" srcOrd="2" destOrd="0" presId="urn:microsoft.com/office/officeart/2008/layout/VerticalAccentList"/>
    <dgm:cxn modelId="{CE4C3DE5-F5F8-4E4A-B434-027639D41A41}" type="presParOf" srcId="{12B047CE-A2DD-5B45-8F6F-4516B5F07882}" destId="{3B7D4789-FFAF-C74F-995E-18F51B720348}" srcOrd="3" destOrd="0" presId="urn:microsoft.com/office/officeart/2008/layout/VerticalAccentList"/>
    <dgm:cxn modelId="{DCE8A9B2-D392-414B-82D2-126DDD1CBE3B}" type="presParOf" srcId="{12B047CE-A2DD-5B45-8F6F-4516B5F07882}" destId="{E9A23A07-5D48-474B-B164-D7B59B64173D}" srcOrd="4" destOrd="0" presId="urn:microsoft.com/office/officeart/2008/layout/VerticalAccentList"/>
    <dgm:cxn modelId="{F255A9A3-5B6A-4542-94B0-F86883DA311B}" type="presParOf" srcId="{12B047CE-A2DD-5B45-8F6F-4516B5F07882}" destId="{1BE5E883-0F8F-C248-8C94-50E9D32FADF4}" srcOrd="5" destOrd="0" presId="urn:microsoft.com/office/officeart/2008/layout/VerticalAccentList"/>
    <dgm:cxn modelId="{E410E205-3B9B-AC44-8D4A-9E937712B7F3}" type="presParOf" srcId="{12B047CE-A2DD-5B45-8F6F-4516B5F07882}" destId="{5083DE07-A4A8-8445-B0B3-954568C121D0}" srcOrd="6" destOrd="0" presId="urn:microsoft.com/office/officeart/2008/layout/VerticalAccentList"/>
    <dgm:cxn modelId="{6CE7BC48-5124-044D-BF4A-232DAA8F8810}" type="presParOf" srcId="{12B047CE-A2DD-5B45-8F6F-4516B5F07882}" destId="{222E8853-52F3-E54E-8C3F-0F6472F1C833}" srcOrd="7" destOrd="0" presId="urn:microsoft.com/office/officeart/2008/layout/VerticalAccentList"/>
    <dgm:cxn modelId="{40B290D9-2774-D548-AA88-B0F86F1E44D7}" type="presParOf" srcId="{29E296DF-A797-FE41-B6B4-5CB88574734C}" destId="{E0CF93C1-AEDC-F84D-88AA-C418C9647087}" srcOrd="8" destOrd="0" presId="urn:microsoft.com/office/officeart/2008/layout/VerticalAccentList"/>
    <dgm:cxn modelId="{1047CAA7-C2FD-A949-A5B8-0CEF8627C44B}" type="presParOf" srcId="{29E296DF-A797-FE41-B6B4-5CB88574734C}" destId="{6059A99C-3013-A84C-B796-DD4018809C57}" srcOrd="9" destOrd="0" presId="urn:microsoft.com/office/officeart/2008/layout/VerticalAccentList"/>
    <dgm:cxn modelId="{69BBD60C-FB72-2341-85A2-55B14F6AA8BE}" type="presParOf" srcId="{6059A99C-3013-A84C-B796-DD4018809C57}" destId="{F829B10A-D177-3E4A-8C9C-81359CC49B38}" srcOrd="0" destOrd="0" presId="urn:microsoft.com/office/officeart/2008/layout/VerticalAccentList"/>
    <dgm:cxn modelId="{4BF84FC5-6764-F64D-9435-11D32EB7CD8D}" type="presParOf" srcId="{29E296DF-A797-FE41-B6B4-5CB88574734C}" destId="{64B82D92-39B4-5749-A736-0BC814B9F87A}" srcOrd="10" destOrd="0" presId="urn:microsoft.com/office/officeart/2008/layout/VerticalAccentList"/>
    <dgm:cxn modelId="{D0A0C809-5B87-8C48-96D7-5FB1875EC7E0}" type="presParOf" srcId="{64B82D92-39B4-5749-A736-0BC814B9F87A}" destId="{5B168C11-F0D6-914A-B347-CEB83395DD28}" srcOrd="0" destOrd="0" presId="urn:microsoft.com/office/officeart/2008/layout/VerticalAccentList"/>
    <dgm:cxn modelId="{F06BE585-5172-F64B-B9DA-730B6036042E}" type="presParOf" srcId="{64B82D92-39B4-5749-A736-0BC814B9F87A}" destId="{6B308EAC-E9C6-244E-820F-D9D42BC8BFDC}" srcOrd="1" destOrd="0" presId="urn:microsoft.com/office/officeart/2008/layout/VerticalAccentList"/>
    <dgm:cxn modelId="{7676B1DE-E288-FF42-A42E-BE9799787079}" type="presParOf" srcId="{64B82D92-39B4-5749-A736-0BC814B9F87A}" destId="{03A29D1F-70A4-0C48-89E3-C737226DF61B}" srcOrd="2" destOrd="0" presId="urn:microsoft.com/office/officeart/2008/layout/VerticalAccentList"/>
    <dgm:cxn modelId="{052217DD-3EB3-CC43-9A26-DB991DF2B890}" type="presParOf" srcId="{64B82D92-39B4-5749-A736-0BC814B9F87A}" destId="{9D0E207F-CACA-DE44-B4F7-99D0E80CBDD0}" srcOrd="3" destOrd="0" presId="urn:microsoft.com/office/officeart/2008/layout/VerticalAccentList"/>
    <dgm:cxn modelId="{11A7CDBE-DA84-2D49-86CA-FFD5EFA5E795}" type="presParOf" srcId="{64B82D92-39B4-5749-A736-0BC814B9F87A}" destId="{758365EF-7550-1749-90F7-6BB7346476B2}" srcOrd="4" destOrd="0" presId="urn:microsoft.com/office/officeart/2008/layout/VerticalAccentList"/>
    <dgm:cxn modelId="{C22EEAFD-C0B6-E74B-A8AA-9E95EF63405E}" type="presParOf" srcId="{64B82D92-39B4-5749-A736-0BC814B9F87A}" destId="{25903E86-BA32-E64A-BE47-285CD15854A2}" srcOrd="5" destOrd="0" presId="urn:microsoft.com/office/officeart/2008/layout/VerticalAccentList"/>
    <dgm:cxn modelId="{7D5D2814-EF6A-DE43-85D7-B7AF6963FC90}" type="presParOf" srcId="{64B82D92-39B4-5749-A736-0BC814B9F87A}" destId="{8FC435B7-FF88-8545-A8F0-56253D28DED6}" srcOrd="6" destOrd="0" presId="urn:microsoft.com/office/officeart/2008/layout/VerticalAccentList"/>
    <dgm:cxn modelId="{2B8A02DA-33B3-374A-8317-5612BA3C5499}" type="presParOf" srcId="{64B82D92-39B4-5749-A736-0BC814B9F87A}" destId="{0236E3C5-D073-9E4F-91D2-8095A6D80B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017CD0-E0CD-BA45-99B0-EB64A1679A1B}" type="doc">
      <dgm:prSet loTypeId="urn:microsoft.com/office/officeart/2005/8/layout/process2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39C66AAB-5320-5346-9340-208A19C4DC8C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PAs who can do two shifts</a:t>
          </a:r>
        </a:p>
      </dgm:t>
    </dgm:pt>
    <dgm:pt modelId="{E31EC561-8CC1-4348-9453-5C2091B74A5C}" type="par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550F4-2DC5-3F44-891C-593CED14CCBC}" type="sib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1F20C5-8154-3D4A-BAFE-762E989FBC53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Go in as PA1 and PA3-CA</a:t>
          </a:r>
        </a:p>
      </dgm:t>
    </dgm:pt>
    <dgm:pt modelId="{8A093F3F-CC71-E640-962A-DAEDE0AF6028}" type="par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62920B8-7939-0142-9EE8-30BB7C79BE72}" type="sib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4A4C0A-09F9-7B4B-815F-0C47D3CF38E9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PAs who can only do one shift</a:t>
          </a:r>
        </a:p>
      </dgm:t>
    </dgm:pt>
    <dgm:pt modelId="{C93BA85C-5C26-A941-9000-39F4842C240C}" type="par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6263C5E-CED3-4742-BE05-882E63B4A349}" type="sib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68A327-3D55-FC48-B262-49238D08C1F9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Go in as PA2</a:t>
          </a:r>
        </a:p>
      </dgm:t>
    </dgm:pt>
    <dgm:pt modelId="{DB96ACDF-190B-024F-97BB-DD81E8023512}" type="par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57DAA0-5905-3144-B593-1D9FA0AD9493}" type="sib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77ECDC-C6A6-2247-91DC-3DA90CF5751B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Lengthen PA2 shift</a:t>
          </a:r>
        </a:p>
      </dgm:t>
    </dgm:pt>
    <dgm:pt modelId="{6D3897D1-2C1F-9F47-9F50-BA99BB712E73}" type="par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66886-F88D-444E-BA10-AD1B4008205F}" type="sib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642144C-B719-E143-81E4-C9D48AE4B634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5 hours to maximise PA1/PA3-CA rest time</a:t>
          </a:r>
        </a:p>
      </dgm:t>
    </dgm:pt>
    <dgm:pt modelId="{9978E087-9C0D-D94D-AA5E-01A58B75E545}" type="par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4AE072-6CA2-8645-9D5E-84B05B8EB17D}" type="sib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72A136-DBFF-5642-965C-16185F3B0A12}" type="pres">
      <dgm:prSet presAssocID="{96017CD0-E0CD-BA45-99B0-EB64A1679A1B}" presName="linearFlow" presStyleCnt="0">
        <dgm:presLayoutVars>
          <dgm:resizeHandles val="exact"/>
        </dgm:presLayoutVars>
      </dgm:prSet>
      <dgm:spPr/>
    </dgm:pt>
    <dgm:pt modelId="{C7E6E3A1-E845-8148-A987-C070110594F0}" type="pres">
      <dgm:prSet presAssocID="{39C66AAB-5320-5346-9340-208A19C4DC8C}" presName="node" presStyleLbl="node1" presStyleIdx="0" presStyleCnt="3" custScaleX="230120">
        <dgm:presLayoutVars>
          <dgm:bulletEnabled val="1"/>
        </dgm:presLayoutVars>
      </dgm:prSet>
      <dgm:spPr/>
    </dgm:pt>
    <dgm:pt modelId="{E49FD59C-2CBF-4C42-B64D-4DD26C848298}" type="pres">
      <dgm:prSet presAssocID="{F21550F4-2DC5-3F44-891C-593CED14CCBC}" presName="sibTrans" presStyleLbl="sibTrans2D1" presStyleIdx="0" presStyleCnt="2"/>
      <dgm:spPr/>
    </dgm:pt>
    <dgm:pt modelId="{5DAEAFAD-2F5D-8B4C-970E-62405E0B8948}" type="pres">
      <dgm:prSet presAssocID="{F21550F4-2DC5-3F44-891C-593CED14CCBC}" presName="connectorText" presStyleLbl="sibTrans2D1" presStyleIdx="0" presStyleCnt="2"/>
      <dgm:spPr/>
    </dgm:pt>
    <dgm:pt modelId="{219EFBE8-5A71-034D-9D4D-7FFA8C380313}" type="pres">
      <dgm:prSet presAssocID="{D34A4C0A-09F9-7B4B-815F-0C47D3CF38E9}" presName="node" presStyleLbl="node1" presStyleIdx="1" presStyleCnt="3" custScaleX="230120">
        <dgm:presLayoutVars>
          <dgm:bulletEnabled val="1"/>
        </dgm:presLayoutVars>
      </dgm:prSet>
      <dgm:spPr/>
    </dgm:pt>
    <dgm:pt modelId="{390286EC-84A7-F048-AE26-EA7E01817394}" type="pres">
      <dgm:prSet presAssocID="{E6263C5E-CED3-4742-BE05-882E63B4A349}" presName="sibTrans" presStyleLbl="sibTrans2D1" presStyleIdx="1" presStyleCnt="2"/>
      <dgm:spPr/>
    </dgm:pt>
    <dgm:pt modelId="{D313E306-2E9D-FF42-9348-38C9F2DE7C06}" type="pres">
      <dgm:prSet presAssocID="{E6263C5E-CED3-4742-BE05-882E63B4A349}" presName="connectorText" presStyleLbl="sibTrans2D1" presStyleIdx="1" presStyleCnt="2"/>
      <dgm:spPr/>
    </dgm:pt>
    <dgm:pt modelId="{14A4BEF1-84B1-3F42-9A7C-D42E07C90B73}" type="pres">
      <dgm:prSet presAssocID="{3577ECDC-C6A6-2247-91DC-3DA90CF5751B}" presName="node" presStyleLbl="node1" presStyleIdx="2" presStyleCnt="3" custScaleX="230120">
        <dgm:presLayoutVars>
          <dgm:bulletEnabled val="1"/>
        </dgm:presLayoutVars>
      </dgm:prSet>
      <dgm:spPr/>
    </dgm:pt>
  </dgm:ptLst>
  <dgm:cxnLst>
    <dgm:cxn modelId="{CBBACE03-EEF3-7246-B60E-3B2A884F7135}" type="presOf" srcId="{D34A4C0A-09F9-7B4B-815F-0C47D3CF38E9}" destId="{219EFBE8-5A71-034D-9D4D-7FFA8C380313}" srcOrd="0" destOrd="0" presId="urn:microsoft.com/office/officeart/2005/8/layout/process2"/>
    <dgm:cxn modelId="{0138EA1C-F9AE-FE43-AD38-E87F26FC0113}" type="presOf" srcId="{96017CD0-E0CD-BA45-99B0-EB64A1679A1B}" destId="{5872A136-DBFF-5642-965C-16185F3B0A12}" srcOrd="0" destOrd="0" presId="urn:microsoft.com/office/officeart/2005/8/layout/process2"/>
    <dgm:cxn modelId="{573C1823-9B1D-4C46-9FE4-34DDA96EF0D5}" srcId="{3577ECDC-C6A6-2247-91DC-3DA90CF5751B}" destId="{F642144C-B719-E143-81E4-C9D48AE4B634}" srcOrd="0" destOrd="0" parTransId="{9978E087-9C0D-D94D-AA5E-01A58B75E545}" sibTransId="{094AE072-6CA2-8645-9D5E-84B05B8EB17D}"/>
    <dgm:cxn modelId="{BEE22D34-B60F-2E46-B290-0960D07D896D}" type="presOf" srcId="{3577ECDC-C6A6-2247-91DC-3DA90CF5751B}" destId="{14A4BEF1-84B1-3F42-9A7C-D42E07C90B73}" srcOrd="0" destOrd="0" presId="urn:microsoft.com/office/officeart/2005/8/layout/process2"/>
    <dgm:cxn modelId="{A2B92835-B212-9B4A-B1EA-3618BCE45AB7}" type="presOf" srcId="{F21550F4-2DC5-3F44-891C-593CED14CCBC}" destId="{5DAEAFAD-2F5D-8B4C-970E-62405E0B8948}" srcOrd="1" destOrd="0" presId="urn:microsoft.com/office/officeart/2005/8/layout/process2"/>
    <dgm:cxn modelId="{C9163C48-5F42-6E40-A0F2-3B581805F4F1}" srcId="{D34A4C0A-09F9-7B4B-815F-0C47D3CF38E9}" destId="{ED68A327-3D55-FC48-B262-49238D08C1F9}" srcOrd="0" destOrd="0" parTransId="{DB96ACDF-190B-024F-97BB-DD81E8023512}" sibTransId="{2157DAA0-5905-3144-B593-1D9FA0AD9493}"/>
    <dgm:cxn modelId="{2EFF6873-FD45-FF49-9F4F-6744AB947A46}" type="presOf" srcId="{39C66AAB-5320-5346-9340-208A19C4DC8C}" destId="{C7E6E3A1-E845-8148-A987-C070110594F0}" srcOrd="0" destOrd="0" presId="urn:microsoft.com/office/officeart/2005/8/layout/process2"/>
    <dgm:cxn modelId="{2F8F2F7D-8A02-D149-8143-2E0D72C20723}" type="presOf" srcId="{ED68A327-3D55-FC48-B262-49238D08C1F9}" destId="{219EFBE8-5A71-034D-9D4D-7FFA8C380313}" srcOrd="0" destOrd="1" presId="urn:microsoft.com/office/officeart/2005/8/layout/process2"/>
    <dgm:cxn modelId="{64516BB1-9AAA-1643-9C1E-3DBEC108CA51}" type="presOf" srcId="{921F20C5-8154-3D4A-BAFE-762E989FBC53}" destId="{C7E6E3A1-E845-8148-A987-C070110594F0}" srcOrd="0" destOrd="1" presId="urn:microsoft.com/office/officeart/2005/8/layout/process2"/>
    <dgm:cxn modelId="{3B53BDB1-8BCA-E54D-B4F6-21E9872DB916}" srcId="{39C66AAB-5320-5346-9340-208A19C4DC8C}" destId="{921F20C5-8154-3D4A-BAFE-762E989FBC53}" srcOrd="0" destOrd="0" parTransId="{8A093F3F-CC71-E640-962A-DAEDE0AF6028}" sibTransId="{062920B8-7939-0142-9EE8-30BB7C79BE72}"/>
    <dgm:cxn modelId="{81F809BC-4712-1045-B9A3-21E7662D4283}" type="presOf" srcId="{E6263C5E-CED3-4742-BE05-882E63B4A349}" destId="{390286EC-84A7-F048-AE26-EA7E01817394}" srcOrd="0" destOrd="0" presId="urn:microsoft.com/office/officeart/2005/8/layout/process2"/>
    <dgm:cxn modelId="{5A7649C3-DB67-B64F-A0E2-A6FEAEE50C05}" type="presOf" srcId="{F21550F4-2DC5-3F44-891C-593CED14CCBC}" destId="{E49FD59C-2CBF-4C42-B64D-4DD26C848298}" srcOrd="0" destOrd="0" presId="urn:microsoft.com/office/officeart/2005/8/layout/process2"/>
    <dgm:cxn modelId="{6BD54ECB-7CA2-2B41-B68F-410CD7A4DAEA}" srcId="{96017CD0-E0CD-BA45-99B0-EB64A1679A1B}" destId="{3577ECDC-C6A6-2247-91DC-3DA90CF5751B}" srcOrd="2" destOrd="0" parTransId="{6D3897D1-2C1F-9F47-9F50-BA99BB712E73}" sibTransId="{A8B66886-F88D-444E-BA10-AD1B4008205F}"/>
    <dgm:cxn modelId="{74A727CD-38CA-0E44-9667-DD9E9778D7C6}" type="presOf" srcId="{F642144C-B719-E143-81E4-C9D48AE4B634}" destId="{14A4BEF1-84B1-3F42-9A7C-D42E07C90B73}" srcOrd="0" destOrd="1" presId="urn:microsoft.com/office/officeart/2005/8/layout/process2"/>
    <dgm:cxn modelId="{23E45CDF-72C2-FA47-BB1B-BF69D8CDB53B}" srcId="{96017CD0-E0CD-BA45-99B0-EB64A1679A1B}" destId="{D34A4C0A-09F9-7B4B-815F-0C47D3CF38E9}" srcOrd="1" destOrd="0" parTransId="{C93BA85C-5C26-A941-9000-39F4842C240C}" sibTransId="{E6263C5E-CED3-4742-BE05-882E63B4A349}"/>
    <dgm:cxn modelId="{F640ABE0-CC65-D340-B416-535C96C4B24A}" srcId="{96017CD0-E0CD-BA45-99B0-EB64A1679A1B}" destId="{39C66AAB-5320-5346-9340-208A19C4DC8C}" srcOrd="0" destOrd="0" parTransId="{E31EC561-8CC1-4348-9453-5C2091B74A5C}" sibTransId="{F21550F4-2DC5-3F44-891C-593CED14CCBC}"/>
    <dgm:cxn modelId="{C7AF6DE5-881F-1B42-8197-638667AB4A48}" type="presOf" srcId="{E6263C5E-CED3-4742-BE05-882E63B4A349}" destId="{D313E306-2E9D-FF42-9348-38C9F2DE7C06}" srcOrd="1" destOrd="0" presId="urn:microsoft.com/office/officeart/2005/8/layout/process2"/>
    <dgm:cxn modelId="{06939615-6FAD-9C44-91E3-F20AA9B84DEE}" type="presParOf" srcId="{5872A136-DBFF-5642-965C-16185F3B0A12}" destId="{C7E6E3A1-E845-8148-A987-C070110594F0}" srcOrd="0" destOrd="0" presId="urn:microsoft.com/office/officeart/2005/8/layout/process2"/>
    <dgm:cxn modelId="{B7BE8D27-E205-6B48-B8D7-28311D5D5FD2}" type="presParOf" srcId="{5872A136-DBFF-5642-965C-16185F3B0A12}" destId="{E49FD59C-2CBF-4C42-B64D-4DD26C848298}" srcOrd="1" destOrd="0" presId="urn:microsoft.com/office/officeart/2005/8/layout/process2"/>
    <dgm:cxn modelId="{E58AAFBE-35EE-EC41-8DB4-373E57A98F5C}" type="presParOf" srcId="{E49FD59C-2CBF-4C42-B64D-4DD26C848298}" destId="{5DAEAFAD-2F5D-8B4C-970E-62405E0B8948}" srcOrd="0" destOrd="0" presId="urn:microsoft.com/office/officeart/2005/8/layout/process2"/>
    <dgm:cxn modelId="{894DECB7-3953-384D-8E5F-E160627C1CDB}" type="presParOf" srcId="{5872A136-DBFF-5642-965C-16185F3B0A12}" destId="{219EFBE8-5A71-034D-9D4D-7FFA8C380313}" srcOrd="2" destOrd="0" presId="urn:microsoft.com/office/officeart/2005/8/layout/process2"/>
    <dgm:cxn modelId="{3D522355-B10D-6F4C-86D1-51E48A6A2FAA}" type="presParOf" srcId="{5872A136-DBFF-5642-965C-16185F3B0A12}" destId="{390286EC-84A7-F048-AE26-EA7E01817394}" srcOrd="3" destOrd="0" presId="urn:microsoft.com/office/officeart/2005/8/layout/process2"/>
    <dgm:cxn modelId="{72A4642B-5176-BF4B-813A-63C4A6978198}" type="presParOf" srcId="{390286EC-84A7-F048-AE26-EA7E01817394}" destId="{D313E306-2E9D-FF42-9348-38C9F2DE7C06}" srcOrd="0" destOrd="0" presId="urn:microsoft.com/office/officeart/2005/8/layout/process2"/>
    <dgm:cxn modelId="{D5965637-8477-6544-BF3B-BCB8F719703E}" type="presParOf" srcId="{5872A136-DBFF-5642-965C-16185F3B0A12}" destId="{14A4BEF1-84B1-3F42-9A7C-D42E07C90B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017CD0-E0CD-BA45-99B0-EB64A1679A1B}" type="doc">
      <dgm:prSet loTypeId="urn:microsoft.com/office/officeart/2005/8/layout/process2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39C66AAB-5320-5346-9340-208A19C4DC8C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Strongest PACA </a:t>
          </a:r>
          <a:r>
            <a:rPr lang="en-GB">
              <a:solidFill>
                <a:schemeClr val="tx1"/>
              </a:solidFill>
            </a:rPr>
            <a:t>as PA3-CA</a:t>
          </a:r>
          <a:endParaRPr lang="en-GB" dirty="0">
            <a:solidFill>
              <a:schemeClr val="tx1"/>
            </a:solidFill>
          </a:endParaRPr>
        </a:p>
      </dgm:t>
    </dgm:pt>
    <dgm:pt modelId="{E31EC561-8CC1-4348-9453-5C2091B74A5C}" type="par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550F4-2DC5-3F44-891C-593CED14CCBC}" type="sib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1F20C5-8154-3D4A-BAFE-762E989FBC53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Available and preferably from outside</a:t>
          </a:r>
        </a:p>
      </dgm:t>
    </dgm:pt>
    <dgm:pt modelId="{8A093F3F-CC71-E640-962A-DAEDE0AF6028}" type="par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62920B8-7939-0142-9EE8-30BB7C79BE72}" type="sib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4A4C0A-09F9-7B4B-815F-0C47D3CF38E9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next PA as PA1</a:t>
          </a:r>
        </a:p>
      </dgm:t>
    </dgm:pt>
    <dgm:pt modelId="{C93BA85C-5C26-A941-9000-39F4842C240C}" type="par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6263C5E-CED3-4742-BE05-882E63B4A349}" type="sib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68A327-3D55-FC48-B262-49238D08C1F9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Ensure will be available early morning</a:t>
          </a:r>
        </a:p>
      </dgm:t>
    </dgm:pt>
    <dgm:pt modelId="{DB96ACDF-190B-024F-97BB-DD81E8023512}" type="par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57DAA0-5905-3144-B593-1D9FA0AD9493}" type="sib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77ECDC-C6A6-2247-91DC-3DA90CF5751B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remainder as PA2</a:t>
          </a:r>
        </a:p>
      </dgm:t>
    </dgm:pt>
    <dgm:pt modelId="{6D3897D1-2C1F-9F47-9F50-BA99BB712E73}" type="par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66886-F88D-444E-BA10-AD1B4008205F}" type="sib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642144C-B719-E143-81E4-C9D48AE4B634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Especially if they have other jobs on Election Day</a:t>
          </a:r>
        </a:p>
      </dgm:t>
    </dgm:pt>
    <dgm:pt modelId="{9978E087-9C0D-D94D-AA5E-01A58B75E545}" type="par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4AE072-6CA2-8645-9D5E-84B05B8EB17D}" type="sib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72A136-DBFF-5642-965C-16185F3B0A12}" type="pres">
      <dgm:prSet presAssocID="{96017CD0-E0CD-BA45-99B0-EB64A1679A1B}" presName="linearFlow" presStyleCnt="0">
        <dgm:presLayoutVars>
          <dgm:resizeHandles val="exact"/>
        </dgm:presLayoutVars>
      </dgm:prSet>
      <dgm:spPr/>
    </dgm:pt>
    <dgm:pt modelId="{C7E6E3A1-E845-8148-A987-C070110594F0}" type="pres">
      <dgm:prSet presAssocID="{39C66AAB-5320-5346-9340-208A19C4DC8C}" presName="node" presStyleLbl="node1" presStyleIdx="0" presStyleCnt="3" custScaleX="230120">
        <dgm:presLayoutVars>
          <dgm:bulletEnabled val="1"/>
        </dgm:presLayoutVars>
      </dgm:prSet>
      <dgm:spPr/>
    </dgm:pt>
    <dgm:pt modelId="{E49FD59C-2CBF-4C42-B64D-4DD26C848298}" type="pres">
      <dgm:prSet presAssocID="{F21550F4-2DC5-3F44-891C-593CED14CCBC}" presName="sibTrans" presStyleLbl="sibTrans2D1" presStyleIdx="0" presStyleCnt="2"/>
      <dgm:spPr/>
    </dgm:pt>
    <dgm:pt modelId="{5DAEAFAD-2F5D-8B4C-970E-62405E0B8948}" type="pres">
      <dgm:prSet presAssocID="{F21550F4-2DC5-3F44-891C-593CED14CCBC}" presName="connectorText" presStyleLbl="sibTrans2D1" presStyleIdx="0" presStyleCnt="2"/>
      <dgm:spPr/>
    </dgm:pt>
    <dgm:pt modelId="{219EFBE8-5A71-034D-9D4D-7FFA8C380313}" type="pres">
      <dgm:prSet presAssocID="{D34A4C0A-09F9-7B4B-815F-0C47D3CF38E9}" presName="node" presStyleLbl="node1" presStyleIdx="1" presStyleCnt="3" custScaleX="230120">
        <dgm:presLayoutVars>
          <dgm:bulletEnabled val="1"/>
        </dgm:presLayoutVars>
      </dgm:prSet>
      <dgm:spPr/>
    </dgm:pt>
    <dgm:pt modelId="{390286EC-84A7-F048-AE26-EA7E01817394}" type="pres">
      <dgm:prSet presAssocID="{E6263C5E-CED3-4742-BE05-882E63B4A349}" presName="sibTrans" presStyleLbl="sibTrans2D1" presStyleIdx="1" presStyleCnt="2"/>
      <dgm:spPr/>
    </dgm:pt>
    <dgm:pt modelId="{D313E306-2E9D-FF42-9348-38C9F2DE7C06}" type="pres">
      <dgm:prSet presAssocID="{E6263C5E-CED3-4742-BE05-882E63B4A349}" presName="connectorText" presStyleLbl="sibTrans2D1" presStyleIdx="1" presStyleCnt="2"/>
      <dgm:spPr/>
    </dgm:pt>
    <dgm:pt modelId="{14A4BEF1-84B1-3F42-9A7C-D42E07C90B73}" type="pres">
      <dgm:prSet presAssocID="{3577ECDC-C6A6-2247-91DC-3DA90CF5751B}" presName="node" presStyleLbl="node1" presStyleIdx="2" presStyleCnt="3" custScaleX="230120">
        <dgm:presLayoutVars>
          <dgm:bulletEnabled val="1"/>
        </dgm:presLayoutVars>
      </dgm:prSet>
      <dgm:spPr/>
    </dgm:pt>
  </dgm:ptLst>
  <dgm:cxnLst>
    <dgm:cxn modelId="{CBBACE03-EEF3-7246-B60E-3B2A884F7135}" type="presOf" srcId="{D34A4C0A-09F9-7B4B-815F-0C47D3CF38E9}" destId="{219EFBE8-5A71-034D-9D4D-7FFA8C380313}" srcOrd="0" destOrd="0" presId="urn:microsoft.com/office/officeart/2005/8/layout/process2"/>
    <dgm:cxn modelId="{0138EA1C-F9AE-FE43-AD38-E87F26FC0113}" type="presOf" srcId="{96017CD0-E0CD-BA45-99B0-EB64A1679A1B}" destId="{5872A136-DBFF-5642-965C-16185F3B0A12}" srcOrd="0" destOrd="0" presId="urn:microsoft.com/office/officeart/2005/8/layout/process2"/>
    <dgm:cxn modelId="{573C1823-9B1D-4C46-9FE4-34DDA96EF0D5}" srcId="{3577ECDC-C6A6-2247-91DC-3DA90CF5751B}" destId="{F642144C-B719-E143-81E4-C9D48AE4B634}" srcOrd="0" destOrd="0" parTransId="{9978E087-9C0D-D94D-AA5E-01A58B75E545}" sibTransId="{094AE072-6CA2-8645-9D5E-84B05B8EB17D}"/>
    <dgm:cxn modelId="{BEE22D34-B60F-2E46-B290-0960D07D896D}" type="presOf" srcId="{3577ECDC-C6A6-2247-91DC-3DA90CF5751B}" destId="{14A4BEF1-84B1-3F42-9A7C-D42E07C90B73}" srcOrd="0" destOrd="0" presId="urn:microsoft.com/office/officeart/2005/8/layout/process2"/>
    <dgm:cxn modelId="{A2B92835-B212-9B4A-B1EA-3618BCE45AB7}" type="presOf" srcId="{F21550F4-2DC5-3F44-891C-593CED14CCBC}" destId="{5DAEAFAD-2F5D-8B4C-970E-62405E0B8948}" srcOrd="1" destOrd="0" presId="urn:microsoft.com/office/officeart/2005/8/layout/process2"/>
    <dgm:cxn modelId="{C9163C48-5F42-6E40-A0F2-3B581805F4F1}" srcId="{D34A4C0A-09F9-7B4B-815F-0C47D3CF38E9}" destId="{ED68A327-3D55-FC48-B262-49238D08C1F9}" srcOrd="0" destOrd="0" parTransId="{DB96ACDF-190B-024F-97BB-DD81E8023512}" sibTransId="{2157DAA0-5905-3144-B593-1D9FA0AD9493}"/>
    <dgm:cxn modelId="{2EFF6873-FD45-FF49-9F4F-6744AB947A46}" type="presOf" srcId="{39C66AAB-5320-5346-9340-208A19C4DC8C}" destId="{C7E6E3A1-E845-8148-A987-C070110594F0}" srcOrd="0" destOrd="0" presId="urn:microsoft.com/office/officeart/2005/8/layout/process2"/>
    <dgm:cxn modelId="{2F8F2F7D-8A02-D149-8143-2E0D72C20723}" type="presOf" srcId="{ED68A327-3D55-FC48-B262-49238D08C1F9}" destId="{219EFBE8-5A71-034D-9D4D-7FFA8C380313}" srcOrd="0" destOrd="1" presId="urn:microsoft.com/office/officeart/2005/8/layout/process2"/>
    <dgm:cxn modelId="{64516BB1-9AAA-1643-9C1E-3DBEC108CA51}" type="presOf" srcId="{921F20C5-8154-3D4A-BAFE-762E989FBC53}" destId="{C7E6E3A1-E845-8148-A987-C070110594F0}" srcOrd="0" destOrd="1" presId="urn:microsoft.com/office/officeart/2005/8/layout/process2"/>
    <dgm:cxn modelId="{3B53BDB1-8BCA-E54D-B4F6-21E9872DB916}" srcId="{39C66AAB-5320-5346-9340-208A19C4DC8C}" destId="{921F20C5-8154-3D4A-BAFE-762E989FBC53}" srcOrd="0" destOrd="0" parTransId="{8A093F3F-CC71-E640-962A-DAEDE0AF6028}" sibTransId="{062920B8-7939-0142-9EE8-30BB7C79BE72}"/>
    <dgm:cxn modelId="{81F809BC-4712-1045-B9A3-21E7662D4283}" type="presOf" srcId="{E6263C5E-CED3-4742-BE05-882E63B4A349}" destId="{390286EC-84A7-F048-AE26-EA7E01817394}" srcOrd="0" destOrd="0" presId="urn:microsoft.com/office/officeart/2005/8/layout/process2"/>
    <dgm:cxn modelId="{5A7649C3-DB67-B64F-A0E2-A6FEAEE50C05}" type="presOf" srcId="{F21550F4-2DC5-3F44-891C-593CED14CCBC}" destId="{E49FD59C-2CBF-4C42-B64D-4DD26C848298}" srcOrd="0" destOrd="0" presId="urn:microsoft.com/office/officeart/2005/8/layout/process2"/>
    <dgm:cxn modelId="{6BD54ECB-7CA2-2B41-B68F-410CD7A4DAEA}" srcId="{96017CD0-E0CD-BA45-99B0-EB64A1679A1B}" destId="{3577ECDC-C6A6-2247-91DC-3DA90CF5751B}" srcOrd="2" destOrd="0" parTransId="{6D3897D1-2C1F-9F47-9F50-BA99BB712E73}" sibTransId="{A8B66886-F88D-444E-BA10-AD1B4008205F}"/>
    <dgm:cxn modelId="{74A727CD-38CA-0E44-9667-DD9E9778D7C6}" type="presOf" srcId="{F642144C-B719-E143-81E4-C9D48AE4B634}" destId="{14A4BEF1-84B1-3F42-9A7C-D42E07C90B73}" srcOrd="0" destOrd="1" presId="urn:microsoft.com/office/officeart/2005/8/layout/process2"/>
    <dgm:cxn modelId="{23E45CDF-72C2-FA47-BB1B-BF69D8CDB53B}" srcId="{96017CD0-E0CD-BA45-99B0-EB64A1679A1B}" destId="{D34A4C0A-09F9-7B4B-815F-0C47D3CF38E9}" srcOrd="1" destOrd="0" parTransId="{C93BA85C-5C26-A941-9000-39F4842C240C}" sibTransId="{E6263C5E-CED3-4742-BE05-882E63B4A349}"/>
    <dgm:cxn modelId="{F640ABE0-CC65-D340-B416-535C96C4B24A}" srcId="{96017CD0-E0CD-BA45-99B0-EB64A1679A1B}" destId="{39C66AAB-5320-5346-9340-208A19C4DC8C}" srcOrd="0" destOrd="0" parTransId="{E31EC561-8CC1-4348-9453-5C2091B74A5C}" sibTransId="{F21550F4-2DC5-3F44-891C-593CED14CCBC}"/>
    <dgm:cxn modelId="{C7AF6DE5-881F-1B42-8197-638667AB4A48}" type="presOf" srcId="{E6263C5E-CED3-4742-BE05-882E63B4A349}" destId="{D313E306-2E9D-FF42-9348-38C9F2DE7C06}" srcOrd="1" destOrd="0" presId="urn:microsoft.com/office/officeart/2005/8/layout/process2"/>
    <dgm:cxn modelId="{06939615-6FAD-9C44-91E3-F20AA9B84DEE}" type="presParOf" srcId="{5872A136-DBFF-5642-965C-16185F3B0A12}" destId="{C7E6E3A1-E845-8148-A987-C070110594F0}" srcOrd="0" destOrd="0" presId="urn:microsoft.com/office/officeart/2005/8/layout/process2"/>
    <dgm:cxn modelId="{B7BE8D27-E205-6B48-B8D7-28311D5D5FD2}" type="presParOf" srcId="{5872A136-DBFF-5642-965C-16185F3B0A12}" destId="{E49FD59C-2CBF-4C42-B64D-4DD26C848298}" srcOrd="1" destOrd="0" presId="urn:microsoft.com/office/officeart/2005/8/layout/process2"/>
    <dgm:cxn modelId="{E58AAFBE-35EE-EC41-8DB4-373E57A98F5C}" type="presParOf" srcId="{E49FD59C-2CBF-4C42-B64D-4DD26C848298}" destId="{5DAEAFAD-2F5D-8B4C-970E-62405E0B8948}" srcOrd="0" destOrd="0" presId="urn:microsoft.com/office/officeart/2005/8/layout/process2"/>
    <dgm:cxn modelId="{894DECB7-3953-384D-8E5F-E160627C1CDB}" type="presParOf" srcId="{5872A136-DBFF-5642-965C-16185F3B0A12}" destId="{219EFBE8-5A71-034D-9D4D-7FFA8C380313}" srcOrd="2" destOrd="0" presId="urn:microsoft.com/office/officeart/2005/8/layout/process2"/>
    <dgm:cxn modelId="{3D522355-B10D-6F4C-86D1-51E48A6A2FAA}" type="presParOf" srcId="{5872A136-DBFF-5642-965C-16185F3B0A12}" destId="{390286EC-84A7-F048-AE26-EA7E01817394}" srcOrd="3" destOrd="0" presId="urn:microsoft.com/office/officeart/2005/8/layout/process2"/>
    <dgm:cxn modelId="{72A4642B-5176-BF4B-813A-63C4A6978198}" type="presParOf" srcId="{390286EC-84A7-F048-AE26-EA7E01817394}" destId="{D313E306-2E9D-FF42-9348-38C9F2DE7C06}" srcOrd="0" destOrd="0" presId="urn:microsoft.com/office/officeart/2005/8/layout/process2"/>
    <dgm:cxn modelId="{D5965637-8477-6544-BF3B-BCB8F719703E}" type="presParOf" srcId="{5872A136-DBFF-5642-965C-16185F3B0A12}" destId="{14A4BEF1-84B1-3F42-9A7C-D42E07C90B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9B854D-ACD9-484E-BB26-01321305F542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380717-518F-C443-A942-72B9B7938843}">
      <dgm:prSet phldrT="[Text]"/>
      <dgm:spPr/>
      <dgm:t>
        <a:bodyPr/>
        <a:lstStyle/>
        <a:p>
          <a:r>
            <a:rPr lang="en-US" dirty="0"/>
            <a:t>Record your numbers at every stage</a:t>
          </a:r>
        </a:p>
      </dgm:t>
    </dgm:pt>
    <dgm:pt modelId="{425FD839-3365-9C4A-82BB-E148BD07605E}" type="parTrans" cxnId="{AFCA6EF3-C981-1045-91C2-FE7227BDF631}">
      <dgm:prSet/>
      <dgm:spPr/>
      <dgm:t>
        <a:bodyPr/>
        <a:lstStyle/>
        <a:p>
          <a:endParaRPr lang="en-US"/>
        </a:p>
      </dgm:t>
    </dgm:pt>
    <dgm:pt modelId="{9E37AF29-1998-C84C-99A3-DBDC54D27A32}" type="sibTrans" cxnId="{AFCA6EF3-C981-1045-91C2-FE7227BDF631}">
      <dgm:prSet/>
      <dgm:spPr/>
      <dgm:t>
        <a:bodyPr/>
        <a:lstStyle/>
        <a:p>
          <a:endParaRPr lang="en-US"/>
        </a:p>
      </dgm:t>
    </dgm:pt>
    <dgm:pt modelId="{15F9DB2A-5E24-8C4A-BB7C-AF1433EAC677}">
      <dgm:prSet phldrT="[Text]"/>
      <dgm:spPr/>
      <dgm:t>
        <a:bodyPr/>
        <a:lstStyle/>
        <a:p>
          <a:r>
            <a:rPr lang="en-US" dirty="0"/>
            <a:t>Every PA must enter with the total from the previous stage</a:t>
          </a:r>
        </a:p>
      </dgm:t>
    </dgm:pt>
    <dgm:pt modelId="{A3BFC9B9-B26C-5143-AD29-F886F882AAB9}" type="parTrans" cxnId="{8BF093CF-097B-F549-AE21-1E93145C486A}">
      <dgm:prSet/>
      <dgm:spPr/>
      <dgm:t>
        <a:bodyPr/>
        <a:lstStyle/>
        <a:p>
          <a:endParaRPr lang="en-US"/>
        </a:p>
      </dgm:t>
    </dgm:pt>
    <dgm:pt modelId="{A03611D3-E30E-524C-979A-E76E73815429}" type="sibTrans" cxnId="{8BF093CF-097B-F549-AE21-1E93145C486A}">
      <dgm:prSet/>
      <dgm:spPr/>
      <dgm:t>
        <a:bodyPr/>
        <a:lstStyle/>
        <a:p>
          <a:endParaRPr lang="en-US"/>
        </a:p>
      </dgm:t>
    </dgm:pt>
    <dgm:pt modelId="{8FB3065E-CE7B-0546-BE78-25D7B952174D}">
      <dgm:prSet phldrT="[Text]"/>
      <dgm:spPr/>
      <dgm:t>
        <a:bodyPr/>
        <a:lstStyle/>
        <a:p>
          <a:r>
            <a:rPr lang="en-US" dirty="0"/>
            <a:t>The numbers can only reduce not increase</a:t>
          </a:r>
        </a:p>
      </dgm:t>
    </dgm:pt>
    <dgm:pt modelId="{4643D5C2-FFCF-FF47-BB3E-DFB921A70F9C}" type="parTrans" cxnId="{A98DB1A6-E3E6-9B42-A0AF-E32AEB116AB8}">
      <dgm:prSet/>
      <dgm:spPr/>
      <dgm:t>
        <a:bodyPr/>
        <a:lstStyle/>
        <a:p>
          <a:endParaRPr lang="en-US"/>
        </a:p>
      </dgm:t>
    </dgm:pt>
    <dgm:pt modelId="{8267B9E6-D8E7-D042-9B3E-565D7FC4CFE2}" type="sibTrans" cxnId="{A98DB1A6-E3E6-9B42-A0AF-E32AEB116AB8}">
      <dgm:prSet/>
      <dgm:spPr/>
      <dgm:t>
        <a:bodyPr/>
        <a:lstStyle/>
        <a:p>
          <a:endParaRPr lang="en-US"/>
        </a:p>
      </dgm:t>
    </dgm:pt>
    <dgm:pt modelId="{BB1DD76F-F74B-8041-A690-2DF6C7914B28}">
      <dgm:prSet phldrT="[Text]"/>
      <dgm:spPr/>
      <dgm:t>
        <a:bodyPr/>
        <a:lstStyle/>
        <a:p>
          <a:r>
            <a:rPr lang="en-US" dirty="0"/>
            <a:t>Report your numbers to PACA Coordinator</a:t>
          </a:r>
        </a:p>
      </dgm:t>
    </dgm:pt>
    <dgm:pt modelId="{16FC2FBA-BECF-8B4A-8935-A57D44C8C913}" type="parTrans" cxnId="{45A5C621-10FF-A745-A494-F9DD9D43273F}">
      <dgm:prSet/>
      <dgm:spPr/>
      <dgm:t>
        <a:bodyPr/>
        <a:lstStyle/>
        <a:p>
          <a:endParaRPr lang="en-US"/>
        </a:p>
      </dgm:t>
    </dgm:pt>
    <dgm:pt modelId="{DD942D51-8D2A-2A46-8242-D616C8C43194}" type="sibTrans" cxnId="{45A5C621-10FF-A745-A494-F9DD9D43273F}">
      <dgm:prSet/>
      <dgm:spPr/>
      <dgm:t>
        <a:bodyPr/>
        <a:lstStyle/>
        <a:p>
          <a:endParaRPr lang="en-US"/>
        </a:p>
      </dgm:t>
    </dgm:pt>
    <dgm:pt modelId="{3549A7ED-4F57-4242-B3B4-56DCB0ADFA3F}">
      <dgm:prSet phldrT="[Text]"/>
      <dgm:spPr/>
      <dgm:t>
        <a:bodyPr/>
        <a:lstStyle/>
        <a:p>
          <a:r>
            <a:rPr lang="en-US" dirty="0"/>
            <a:t>Form 15 after the final stage</a:t>
          </a:r>
        </a:p>
      </dgm:t>
    </dgm:pt>
    <dgm:pt modelId="{D20244DA-D23C-BF44-85D0-9171678B3418}" type="parTrans" cxnId="{9C9540A5-64CE-3C4C-A7F7-DE1352A1AD10}">
      <dgm:prSet/>
      <dgm:spPr/>
      <dgm:t>
        <a:bodyPr/>
        <a:lstStyle/>
        <a:p>
          <a:endParaRPr lang="en-US"/>
        </a:p>
      </dgm:t>
    </dgm:pt>
    <dgm:pt modelId="{81DCD80B-5D91-8543-A116-E61BAD7C0CA2}" type="sibTrans" cxnId="{9C9540A5-64CE-3C4C-A7F7-DE1352A1AD10}">
      <dgm:prSet/>
      <dgm:spPr/>
      <dgm:t>
        <a:bodyPr/>
        <a:lstStyle/>
        <a:p>
          <a:endParaRPr lang="en-US"/>
        </a:p>
      </dgm:t>
    </dgm:pt>
    <dgm:pt modelId="{A7D44726-83D0-EC4D-81CC-224CDD2A25D8}">
      <dgm:prSet phldrT="[Text]"/>
      <dgm:spPr/>
      <dgm:t>
        <a:bodyPr/>
        <a:lstStyle/>
        <a:p>
          <a:r>
            <a:rPr lang="en-US" dirty="0"/>
            <a:t>You will not be getting any document from EC until after final stage</a:t>
          </a:r>
        </a:p>
      </dgm:t>
    </dgm:pt>
    <dgm:pt modelId="{6EFB1105-FDEE-F041-8B40-993F8DD20BC1}" type="parTrans" cxnId="{51968462-4388-474F-BC13-3BB48636E68E}">
      <dgm:prSet/>
      <dgm:spPr/>
      <dgm:t>
        <a:bodyPr/>
        <a:lstStyle/>
        <a:p>
          <a:endParaRPr lang="en-US"/>
        </a:p>
      </dgm:t>
    </dgm:pt>
    <dgm:pt modelId="{4F77DE1E-5382-7B49-A3DB-4A95C01C7013}" type="sibTrans" cxnId="{51968462-4388-474F-BC13-3BB48636E68E}">
      <dgm:prSet/>
      <dgm:spPr/>
      <dgm:t>
        <a:bodyPr/>
        <a:lstStyle/>
        <a:p>
          <a:endParaRPr lang="en-US"/>
        </a:p>
      </dgm:t>
    </dgm:pt>
    <dgm:pt modelId="{2049984E-424A-B94C-8D00-1881FF251AC3}">
      <dgm:prSet phldrT="[Text]"/>
      <dgm:spPr/>
      <dgm:t>
        <a:bodyPr/>
        <a:lstStyle/>
        <a:p>
          <a:r>
            <a:rPr lang="en-US" dirty="0"/>
            <a:t>First PA must obtain full Postal Voter list after issuance of Postal Ballots</a:t>
          </a:r>
        </a:p>
      </dgm:t>
    </dgm:pt>
    <dgm:pt modelId="{26B84EA0-83B8-6D4E-9D14-2F20F91298BA}" type="parTrans" cxnId="{BCF78736-AD71-2D41-B690-61C38146E42A}">
      <dgm:prSet/>
      <dgm:spPr/>
      <dgm:t>
        <a:bodyPr/>
        <a:lstStyle/>
        <a:p>
          <a:endParaRPr lang="en-US"/>
        </a:p>
      </dgm:t>
    </dgm:pt>
    <dgm:pt modelId="{F2B60BF3-1B94-5742-90A9-0EF61594282C}" type="sibTrans" cxnId="{BCF78736-AD71-2D41-B690-61C38146E42A}">
      <dgm:prSet/>
      <dgm:spPr/>
      <dgm:t>
        <a:bodyPr/>
        <a:lstStyle/>
        <a:p>
          <a:endParaRPr lang="en-US"/>
        </a:p>
      </dgm:t>
    </dgm:pt>
    <dgm:pt modelId="{8E83C49A-B94A-B34F-9032-8B0B33D68728}" type="pres">
      <dgm:prSet presAssocID="{089B854D-ACD9-484E-BB26-01321305F542}" presName="rootnode" presStyleCnt="0">
        <dgm:presLayoutVars>
          <dgm:chMax/>
          <dgm:chPref/>
          <dgm:dir/>
          <dgm:animLvl val="lvl"/>
        </dgm:presLayoutVars>
      </dgm:prSet>
      <dgm:spPr/>
    </dgm:pt>
    <dgm:pt modelId="{4324F6ED-CE19-5347-8CA5-513E4053AF6D}" type="pres">
      <dgm:prSet presAssocID="{3C380717-518F-C443-A942-72B9B7938843}" presName="composite" presStyleCnt="0"/>
      <dgm:spPr/>
    </dgm:pt>
    <dgm:pt modelId="{8B813CB8-7730-B74B-8249-DD47EA04C63D}" type="pres">
      <dgm:prSet presAssocID="{3C380717-518F-C443-A942-72B9B7938843}" presName="bentUpArrow1" presStyleLbl="alignImgPlace1" presStyleIdx="0" presStyleCnt="2"/>
      <dgm:spPr/>
    </dgm:pt>
    <dgm:pt modelId="{B39148D6-BC2E-4C4A-B2DB-D648A7C0FF67}" type="pres">
      <dgm:prSet presAssocID="{3C380717-518F-C443-A942-72B9B7938843}" presName="ParentText" presStyleLbl="node1" presStyleIdx="0" presStyleCnt="3" custScaleX="220628">
        <dgm:presLayoutVars>
          <dgm:chMax val="1"/>
          <dgm:chPref val="1"/>
          <dgm:bulletEnabled val="1"/>
        </dgm:presLayoutVars>
      </dgm:prSet>
      <dgm:spPr/>
    </dgm:pt>
    <dgm:pt modelId="{7A50B490-F35E-6341-9B81-D6B2F276B728}" type="pres">
      <dgm:prSet presAssocID="{3C380717-518F-C443-A942-72B9B7938843}" presName="ChildText" presStyleLbl="revTx" presStyleIdx="0" presStyleCnt="3" custScaleX="404831" custScaleY="151104" custLinFactX="100000" custLinFactNeighborX="141342" custLinFactNeighborY="-7218">
        <dgm:presLayoutVars>
          <dgm:chMax val="0"/>
          <dgm:chPref val="0"/>
          <dgm:bulletEnabled val="1"/>
        </dgm:presLayoutVars>
      </dgm:prSet>
      <dgm:spPr/>
    </dgm:pt>
    <dgm:pt modelId="{CCCBB90A-48E3-3F4D-948C-B647814D4D04}" type="pres">
      <dgm:prSet presAssocID="{9E37AF29-1998-C84C-99A3-DBDC54D27A32}" presName="sibTrans" presStyleCnt="0"/>
      <dgm:spPr/>
    </dgm:pt>
    <dgm:pt modelId="{BBE4EF60-CFB4-8B4A-8D8A-D14649E7B1A5}" type="pres">
      <dgm:prSet presAssocID="{8FB3065E-CE7B-0546-BE78-25D7B952174D}" presName="composite" presStyleCnt="0"/>
      <dgm:spPr/>
    </dgm:pt>
    <dgm:pt modelId="{88F66D6C-14C6-2245-8F70-6FC44A34ED89}" type="pres">
      <dgm:prSet presAssocID="{8FB3065E-CE7B-0546-BE78-25D7B952174D}" presName="bentUpArrow1" presStyleLbl="alignImgPlace1" presStyleIdx="1" presStyleCnt="2"/>
      <dgm:spPr/>
    </dgm:pt>
    <dgm:pt modelId="{29C9294E-C005-A84D-A357-1939368BC670}" type="pres">
      <dgm:prSet presAssocID="{8FB3065E-CE7B-0546-BE78-25D7B952174D}" presName="ParentText" presStyleLbl="node1" presStyleIdx="1" presStyleCnt="3" custScaleX="220628">
        <dgm:presLayoutVars>
          <dgm:chMax val="1"/>
          <dgm:chPref val="1"/>
          <dgm:bulletEnabled val="1"/>
        </dgm:presLayoutVars>
      </dgm:prSet>
      <dgm:spPr/>
    </dgm:pt>
    <dgm:pt modelId="{F66A7115-DF48-2D47-A5A3-338FF540C805}" type="pres">
      <dgm:prSet presAssocID="{8FB3065E-CE7B-0546-BE78-25D7B952174D}" presName="ChildText" presStyleLbl="revTx" presStyleIdx="1" presStyleCnt="3" custScaleX="229103" custLinFactX="88383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9E5565D4-D749-564B-9367-20958DB0FB55}" type="pres">
      <dgm:prSet presAssocID="{8267B9E6-D8E7-D042-9B3E-565D7FC4CFE2}" presName="sibTrans" presStyleCnt="0"/>
      <dgm:spPr/>
    </dgm:pt>
    <dgm:pt modelId="{7FF606B2-8EDE-DA45-8804-78585AD35E3D}" type="pres">
      <dgm:prSet presAssocID="{3549A7ED-4F57-4242-B3B4-56DCB0ADFA3F}" presName="composite" presStyleCnt="0"/>
      <dgm:spPr/>
    </dgm:pt>
    <dgm:pt modelId="{61312EF9-EDCC-B141-BFA1-D92EA8E2F2BA}" type="pres">
      <dgm:prSet presAssocID="{3549A7ED-4F57-4242-B3B4-56DCB0ADFA3F}" presName="ParentText" presStyleLbl="node1" presStyleIdx="2" presStyleCnt="3" custScaleX="220628">
        <dgm:presLayoutVars>
          <dgm:chMax val="1"/>
          <dgm:chPref val="1"/>
          <dgm:bulletEnabled val="1"/>
        </dgm:presLayoutVars>
      </dgm:prSet>
      <dgm:spPr/>
    </dgm:pt>
    <dgm:pt modelId="{38043233-2ECA-8A47-961B-17C1794A25A0}" type="pres">
      <dgm:prSet presAssocID="{3549A7ED-4F57-4242-B3B4-56DCB0ADFA3F}" presName="FinalChildText" presStyleLbl="revTx" presStyleIdx="2" presStyleCnt="3" custScaleX="350138" custLinFactX="-249626" custLinFactNeighborX="-300000" custLinFactNeighborY="60933">
        <dgm:presLayoutVars>
          <dgm:chMax val="0"/>
          <dgm:chPref val="0"/>
          <dgm:bulletEnabled val="1"/>
        </dgm:presLayoutVars>
      </dgm:prSet>
      <dgm:spPr/>
    </dgm:pt>
  </dgm:ptLst>
  <dgm:cxnLst>
    <dgm:cxn modelId="{AE329E1D-9CE7-4846-A6B1-6E10136CB51A}" type="presOf" srcId="{8FB3065E-CE7B-0546-BE78-25D7B952174D}" destId="{29C9294E-C005-A84D-A357-1939368BC670}" srcOrd="0" destOrd="0" presId="urn:microsoft.com/office/officeart/2005/8/layout/StepDownProcess"/>
    <dgm:cxn modelId="{45A5C621-10FF-A745-A494-F9DD9D43273F}" srcId="{8FB3065E-CE7B-0546-BE78-25D7B952174D}" destId="{BB1DD76F-F74B-8041-A690-2DF6C7914B28}" srcOrd="0" destOrd="0" parTransId="{16FC2FBA-BECF-8B4A-8935-A57D44C8C913}" sibTransId="{DD942D51-8D2A-2A46-8242-D616C8C43194}"/>
    <dgm:cxn modelId="{01A07A31-0BD7-D544-A210-DED5A7AF6A9F}" type="presOf" srcId="{3549A7ED-4F57-4242-B3B4-56DCB0ADFA3F}" destId="{61312EF9-EDCC-B141-BFA1-D92EA8E2F2BA}" srcOrd="0" destOrd="0" presId="urn:microsoft.com/office/officeart/2005/8/layout/StepDownProcess"/>
    <dgm:cxn modelId="{BCF78736-AD71-2D41-B690-61C38146E42A}" srcId="{3C380717-518F-C443-A942-72B9B7938843}" destId="{2049984E-424A-B94C-8D00-1881FF251AC3}" srcOrd="1" destOrd="0" parTransId="{26B84EA0-83B8-6D4E-9D14-2F20F91298BA}" sibTransId="{F2B60BF3-1B94-5742-90A9-0EF61594282C}"/>
    <dgm:cxn modelId="{680D7941-F24D-A044-9AA1-4401D0691284}" type="presOf" srcId="{15F9DB2A-5E24-8C4A-BB7C-AF1433EAC677}" destId="{7A50B490-F35E-6341-9B81-D6B2F276B728}" srcOrd="0" destOrd="0" presId="urn:microsoft.com/office/officeart/2005/8/layout/StepDownProcess"/>
    <dgm:cxn modelId="{1B80D754-A56F-2940-A61F-5281616246C9}" type="presOf" srcId="{BB1DD76F-F74B-8041-A690-2DF6C7914B28}" destId="{F66A7115-DF48-2D47-A5A3-338FF540C805}" srcOrd="0" destOrd="0" presId="urn:microsoft.com/office/officeart/2005/8/layout/StepDownProcess"/>
    <dgm:cxn modelId="{9D273F58-FBED-EC44-92D2-928392042BA8}" type="presOf" srcId="{089B854D-ACD9-484E-BB26-01321305F542}" destId="{8E83C49A-B94A-B34F-9032-8B0B33D68728}" srcOrd="0" destOrd="0" presId="urn:microsoft.com/office/officeart/2005/8/layout/StepDownProcess"/>
    <dgm:cxn modelId="{51968462-4388-474F-BC13-3BB48636E68E}" srcId="{3549A7ED-4F57-4242-B3B4-56DCB0ADFA3F}" destId="{A7D44726-83D0-EC4D-81CC-224CDD2A25D8}" srcOrd="0" destOrd="0" parTransId="{6EFB1105-FDEE-F041-8B40-993F8DD20BC1}" sibTransId="{4F77DE1E-5382-7B49-A3DB-4A95C01C7013}"/>
    <dgm:cxn modelId="{C3A81A6B-A9F9-7C43-BCD4-45CEE294F65A}" type="presOf" srcId="{A7D44726-83D0-EC4D-81CC-224CDD2A25D8}" destId="{38043233-2ECA-8A47-961B-17C1794A25A0}" srcOrd="0" destOrd="0" presId="urn:microsoft.com/office/officeart/2005/8/layout/StepDownProcess"/>
    <dgm:cxn modelId="{EC86FE8A-3368-E648-8326-D2EC09A71464}" type="presOf" srcId="{3C380717-518F-C443-A942-72B9B7938843}" destId="{B39148D6-BC2E-4C4A-B2DB-D648A7C0FF67}" srcOrd="0" destOrd="0" presId="urn:microsoft.com/office/officeart/2005/8/layout/StepDownProcess"/>
    <dgm:cxn modelId="{9C9540A5-64CE-3C4C-A7F7-DE1352A1AD10}" srcId="{089B854D-ACD9-484E-BB26-01321305F542}" destId="{3549A7ED-4F57-4242-B3B4-56DCB0ADFA3F}" srcOrd="2" destOrd="0" parTransId="{D20244DA-D23C-BF44-85D0-9171678B3418}" sibTransId="{81DCD80B-5D91-8543-A116-E61BAD7C0CA2}"/>
    <dgm:cxn modelId="{A98DB1A6-E3E6-9B42-A0AF-E32AEB116AB8}" srcId="{089B854D-ACD9-484E-BB26-01321305F542}" destId="{8FB3065E-CE7B-0546-BE78-25D7B952174D}" srcOrd="1" destOrd="0" parTransId="{4643D5C2-FFCF-FF47-BB3E-DFB921A70F9C}" sibTransId="{8267B9E6-D8E7-D042-9B3E-565D7FC4CFE2}"/>
    <dgm:cxn modelId="{8BF093CF-097B-F549-AE21-1E93145C486A}" srcId="{3C380717-518F-C443-A942-72B9B7938843}" destId="{15F9DB2A-5E24-8C4A-BB7C-AF1433EAC677}" srcOrd="0" destOrd="0" parTransId="{A3BFC9B9-B26C-5143-AD29-F886F882AAB9}" sibTransId="{A03611D3-E30E-524C-979A-E76E73815429}"/>
    <dgm:cxn modelId="{AFCA6EF3-C981-1045-91C2-FE7227BDF631}" srcId="{089B854D-ACD9-484E-BB26-01321305F542}" destId="{3C380717-518F-C443-A942-72B9B7938843}" srcOrd="0" destOrd="0" parTransId="{425FD839-3365-9C4A-82BB-E148BD07605E}" sibTransId="{9E37AF29-1998-C84C-99A3-DBDC54D27A32}"/>
    <dgm:cxn modelId="{2EDA2DFD-128C-7349-A99E-7841290C0C1B}" type="presOf" srcId="{2049984E-424A-B94C-8D00-1881FF251AC3}" destId="{7A50B490-F35E-6341-9B81-D6B2F276B728}" srcOrd="0" destOrd="1" presId="urn:microsoft.com/office/officeart/2005/8/layout/StepDownProcess"/>
    <dgm:cxn modelId="{14B0CEB7-7550-6747-BF60-60748A16DB33}" type="presParOf" srcId="{8E83C49A-B94A-B34F-9032-8B0B33D68728}" destId="{4324F6ED-CE19-5347-8CA5-513E4053AF6D}" srcOrd="0" destOrd="0" presId="urn:microsoft.com/office/officeart/2005/8/layout/StepDownProcess"/>
    <dgm:cxn modelId="{BF942985-DFF9-594C-829B-9BC92727F00B}" type="presParOf" srcId="{4324F6ED-CE19-5347-8CA5-513E4053AF6D}" destId="{8B813CB8-7730-B74B-8249-DD47EA04C63D}" srcOrd="0" destOrd="0" presId="urn:microsoft.com/office/officeart/2005/8/layout/StepDownProcess"/>
    <dgm:cxn modelId="{A162885A-C93C-5543-BC87-DE88FA5D76CA}" type="presParOf" srcId="{4324F6ED-CE19-5347-8CA5-513E4053AF6D}" destId="{B39148D6-BC2E-4C4A-B2DB-D648A7C0FF67}" srcOrd="1" destOrd="0" presId="urn:microsoft.com/office/officeart/2005/8/layout/StepDownProcess"/>
    <dgm:cxn modelId="{860E633E-2AD6-754C-86C3-B04DCFCFDABE}" type="presParOf" srcId="{4324F6ED-CE19-5347-8CA5-513E4053AF6D}" destId="{7A50B490-F35E-6341-9B81-D6B2F276B728}" srcOrd="2" destOrd="0" presId="urn:microsoft.com/office/officeart/2005/8/layout/StepDownProcess"/>
    <dgm:cxn modelId="{88DF5A18-7387-5748-9A70-A701C7CC0527}" type="presParOf" srcId="{8E83C49A-B94A-B34F-9032-8B0B33D68728}" destId="{CCCBB90A-48E3-3F4D-948C-B647814D4D04}" srcOrd="1" destOrd="0" presId="urn:microsoft.com/office/officeart/2005/8/layout/StepDownProcess"/>
    <dgm:cxn modelId="{7CDD3B47-E34F-7542-8813-00B19535F573}" type="presParOf" srcId="{8E83C49A-B94A-B34F-9032-8B0B33D68728}" destId="{BBE4EF60-CFB4-8B4A-8D8A-D14649E7B1A5}" srcOrd="2" destOrd="0" presId="urn:microsoft.com/office/officeart/2005/8/layout/StepDownProcess"/>
    <dgm:cxn modelId="{911ABEE6-F8B0-3E45-94DD-145C98930D73}" type="presParOf" srcId="{BBE4EF60-CFB4-8B4A-8D8A-D14649E7B1A5}" destId="{88F66D6C-14C6-2245-8F70-6FC44A34ED89}" srcOrd="0" destOrd="0" presId="urn:microsoft.com/office/officeart/2005/8/layout/StepDownProcess"/>
    <dgm:cxn modelId="{FE2F7C41-A969-964B-9030-8003EC8B568E}" type="presParOf" srcId="{BBE4EF60-CFB4-8B4A-8D8A-D14649E7B1A5}" destId="{29C9294E-C005-A84D-A357-1939368BC670}" srcOrd="1" destOrd="0" presId="urn:microsoft.com/office/officeart/2005/8/layout/StepDownProcess"/>
    <dgm:cxn modelId="{6EFDCDAD-23BE-6748-B147-9C15DBD5C7F6}" type="presParOf" srcId="{BBE4EF60-CFB4-8B4A-8D8A-D14649E7B1A5}" destId="{F66A7115-DF48-2D47-A5A3-338FF540C805}" srcOrd="2" destOrd="0" presId="urn:microsoft.com/office/officeart/2005/8/layout/StepDownProcess"/>
    <dgm:cxn modelId="{556DD34E-7317-9A48-83CD-4CAD53A95785}" type="presParOf" srcId="{8E83C49A-B94A-B34F-9032-8B0B33D68728}" destId="{9E5565D4-D749-564B-9367-20958DB0FB55}" srcOrd="3" destOrd="0" presId="urn:microsoft.com/office/officeart/2005/8/layout/StepDownProcess"/>
    <dgm:cxn modelId="{70FE091B-D373-FD45-80B9-F79B2FF1FB5B}" type="presParOf" srcId="{8E83C49A-B94A-B34F-9032-8B0B33D68728}" destId="{7FF606B2-8EDE-DA45-8804-78585AD35E3D}" srcOrd="4" destOrd="0" presId="urn:microsoft.com/office/officeart/2005/8/layout/StepDownProcess"/>
    <dgm:cxn modelId="{E9176D37-995A-B748-B264-061380311523}" type="presParOf" srcId="{7FF606B2-8EDE-DA45-8804-78585AD35E3D}" destId="{61312EF9-EDCC-B141-BFA1-D92EA8E2F2BA}" srcOrd="0" destOrd="0" presId="urn:microsoft.com/office/officeart/2005/8/layout/StepDownProcess"/>
    <dgm:cxn modelId="{532F52F7-9AB5-7849-95E3-92C2758C9AE0}" type="presParOf" srcId="{7FF606B2-8EDE-DA45-8804-78585AD35E3D}" destId="{38043233-2ECA-8A47-961B-17C1794A25A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E25DB4-D5CB-3344-96B8-3BF996C66F99}" type="doc">
      <dgm:prSet loTypeId="urn:microsoft.com/office/officeart/2005/8/layout/process4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E328096-0349-794F-98CB-877D53999DE8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Deadline for registration</a:t>
          </a:r>
        </a:p>
      </dgm:t>
    </dgm:pt>
    <dgm:pt modelId="{9DA42A1C-DBD6-F347-994A-4C4C7618B4CB}" type="parTrans" cxnId="{9743D526-540F-704D-B13E-71FE4F6E9C61}">
      <dgm:prSet/>
      <dgm:spPr/>
      <dgm:t>
        <a:bodyPr/>
        <a:lstStyle/>
        <a:p>
          <a:endParaRPr lang="en-GB"/>
        </a:p>
      </dgm:t>
    </dgm:pt>
    <dgm:pt modelId="{944E3829-27F0-7042-9E65-C1C99C05F342}" type="sibTrans" cxnId="{9743D526-540F-704D-B13E-71FE4F6E9C61}">
      <dgm:prSet/>
      <dgm:spPr/>
      <dgm:t>
        <a:bodyPr/>
        <a:lstStyle/>
        <a:p>
          <a:endParaRPr lang="en-GB"/>
        </a:p>
      </dgm:t>
    </dgm:pt>
    <dgm:pt modelId="{E6EA7230-9C2A-E74E-A39D-57E547CCC126}">
      <dgm:prSet phldrT="[Text]"/>
      <dgm:spPr/>
      <dgm:t>
        <a:bodyPr/>
        <a:lstStyle/>
        <a:p>
          <a:r>
            <a:rPr lang="en-GB" dirty="0"/>
            <a:t>Total valid application for Postal Ballots</a:t>
          </a:r>
        </a:p>
      </dgm:t>
    </dgm:pt>
    <dgm:pt modelId="{26853F98-36E5-FE45-A28F-70625A2362C2}" type="parTrans" cxnId="{39BDFE80-BC7E-7544-BF10-EDB6D22CCF8E}">
      <dgm:prSet/>
      <dgm:spPr/>
      <dgm:t>
        <a:bodyPr/>
        <a:lstStyle/>
        <a:p>
          <a:endParaRPr lang="en-GB"/>
        </a:p>
      </dgm:t>
    </dgm:pt>
    <dgm:pt modelId="{3D5BA297-B6FF-4045-B385-B6403CE512D2}" type="sibTrans" cxnId="{39BDFE80-BC7E-7544-BF10-EDB6D22CCF8E}">
      <dgm:prSet/>
      <dgm:spPr/>
      <dgm:t>
        <a:bodyPr/>
        <a:lstStyle/>
        <a:p>
          <a:endParaRPr lang="en-GB"/>
        </a:p>
      </dgm:t>
    </dgm:pt>
    <dgm:pt modelId="{BE70A406-2D4F-C54F-8D36-A4F0218F1E62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Issuance of Postal Ballots</a:t>
          </a:r>
        </a:p>
      </dgm:t>
    </dgm:pt>
    <dgm:pt modelId="{2B105674-9D7D-B245-B6F1-27A3EA32C598}" type="parTrans" cxnId="{86232C75-E63C-6341-9581-59E150A541A7}">
      <dgm:prSet/>
      <dgm:spPr/>
      <dgm:t>
        <a:bodyPr/>
        <a:lstStyle/>
        <a:p>
          <a:endParaRPr lang="en-GB"/>
        </a:p>
      </dgm:t>
    </dgm:pt>
    <dgm:pt modelId="{5AB6803D-2D4C-5440-A9C1-6843FDBCD8B3}" type="sibTrans" cxnId="{86232C75-E63C-6341-9581-59E150A541A7}">
      <dgm:prSet/>
      <dgm:spPr/>
      <dgm:t>
        <a:bodyPr/>
        <a:lstStyle/>
        <a:p>
          <a:endParaRPr lang="en-GB"/>
        </a:p>
      </dgm:t>
    </dgm:pt>
    <dgm:pt modelId="{CA741E9B-F976-9F4D-8985-222ECB6EA3D8}">
      <dgm:prSet phldrT="[Text]"/>
      <dgm:spPr/>
      <dgm:t>
        <a:bodyPr/>
        <a:lstStyle/>
        <a:p>
          <a:r>
            <a:rPr lang="en-GB" dirty="0"/>
            <a:t>Total Postal Ballots issued</a:t>
          </a:r>
        </a:p>
      </dgm:t>
    </dgm:pt>
    <dgm:pt modelId="{6B42BF3F-6ABB-974E-AA1B-3A2192C52D20}" type="parTrans" cxnId="{4184B5BF-23F4-EC48-948C-2679F81AC910}">
      <dgm:prSet/>
      <dgm:spPr/>
      <dgm:t>
        <a:bodyPr/>
        <a:lstStyle/>
        <a:p>
          <a:endParaRPr lang="en-GB"/>
        </a:p>
      </dgm:t>
    </dgm:pt>
    <dgm:pt modelId="{EF4E7826-F264-C347-9343-07C298297C95}" type="sibTrans" cxnId="{4184B5BF-23F4-EC48-948C-2679F81AC910}">
      <dgm:prSet/>
      <dgm:spPr/>
      <dgm:t>
        <a:bodyPr/>
        <a:lstStyle/>
        <a:p>
          <a:endParaRPr lang="en-GB"/>
        </a:p>
      </dgm:t>
    </dgm:pt>
    <dgm:pt modelId="{3CA13285-0806-B644-B8AE-9827F5167357}">
      <dgm:prSet phldrT="[Text]"/>
      <dgm:spPr/>
      <dgm:t>
        <a:bodyPr/>
        <a:lstStyle/>
        <a:p>
          <a:r>
            <a:rPr lang="en-GB" dirty="0"/>
            <a:t>Total valid Postal Ballots in Ballot Box</a:t>
          </a:r>
        </a:p>
      </dgm:t>
    </dgm:pt>
    <dgm:pt modelId="{128FF286-B411-2049-A146-05C5CA75658A}" type="parTrans" cxnId="{24562ED3-2913-184F-849D-F58E0EE1ED7C}">
      <dgm:prSet/>
      <dgm:spPr/>
      <dgm:t>
        <a:bodyPr/>
        <a:lstStyle/>
        <a:p>
          <a:endParaRPr lang="en-GB"/>
        </a:p>
      </dgm:t>
    </dgm:pt>
    <dgm:pt modelId="{BF7A1A96-F657-FA4E-82D4-C53D0A89A4F5}" type="sibTrans" cxnId="{24562ED3-2913-184F-849D-F58E0EE1ED7C}">
      <dgm:prSet/>
      <dgm:spPr/>
      <dgm:t>
        <a:bodyPr/>
        <a:lstStyle/>
        <a:p>
          <a:endParaRPr lang="en-GB"/>
        </a:p>
      </dgm:t>
    </dgm:pt>
    <dgm:pt modelId="{1665EF20-4681-7245-8B26-7F842A0671C5}">
      <dgm:prSet phldrT="[Text]"/>
      <dgm:spPr/>
      <dgm:t>
        <a:bodyPr/>
        <a:lstStyle/>
        <a:p>
          <a:r>
            <a:rPr lang="en-GB" dirty="0"/>
            <a:t>Total valid Postal Ballots counted</a:t>
          </a:r>
        </a:p>
      </dgm:t>
    </dgm:pt>
    <dgm:pt modelId="{2147A2DF-FF29-874C-97D3-742BC7589E77}" type="parTrans" cxnId="{5C79E50E-679E-7A43-808D-ABAD27ACE1EB}">
      <dgm:prSet/>
      <dgm:spPr/>
      <dgm:t>
        <a:bodyPr/>
        <a:lstStyle/>
        <a:p>
          <a:endParaRPr lang="en-GB"/>
        </a:p>
      </dgm:t>
    </dgm:pt>
    <dgm:pt modelId="{B5DB98D4-08BF-4B41-B790-642A0B767884}" type="sibTrans" cxnId="{5C79E50E-679E-7A43-808D-ABAD27ACE1EB}">
      <dgm:prSet/>
      <dgm:spPr/>
      <dgm:t>
        <a:bodyPr/>
        <a:lstStyle/>
        <a:p>
          <a:endParaRPr lang="en-GB"/>
        </a:p>
      </dgm:t>
    </dgm:pt>
    <dgm:pt modelId="{55AF496A-D429-EC42-A814-29BD81D9173A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Opening of Postal Ballots</a:t>
          </a:r>
        </a:p>
      </dgm:t>
    </dgm:pt>
    <dgm:pt modelId="{C3401E30-E876-E04F-9689-9B8B43505340}" type="sibTrans" cxnId="{F1772241-8709-0A4E-BA68-55E0F0B7E012}">
      <dgm:prSet/>
      <dgm:spPr/>
      <dgm:t>
        <a:bodyPr/>
        <a:lstStyle/>
        <a:p>
          <a:endParaRPr lang="en-GB"/>
        </a:p>
      </dgm:t>
    </dgm:pt>
    <dgm:pt modelId="{1AD7DE51-7943-394C-88C4-3D25A7DE2E9F}" type="parTrans" cxnId="{F1772241-8709-0A4E-BA68-55E0F0B7E012}">
      <dgm:prSet/>
      <dgm:spPr/>
      <dgm:t>
        <a:bodyPr/>
        <a:lstStyle/>
        <a:p>
          <a:endParaRPr lang="en-GB"/>
        </a:p>
      </dgm:t>
    </dgm:pt>
    <dgm:pt modelId="{EFC87DAD-D8F2-B44F-AD47-E6E8DC673FA2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Counting of Postal Ballots</a:t>
          </a:r>
        </a:p>
      </dgm:t>
    </dgm:pt>
    <dgm:pt modelId="{4ACFEC14-E68F-9449-B0DC-7411FBC2362A}" type="parTrans" cxnId="{10137442-BD3A-364D-85F3-775C23645C3C}">
      <dgm:prSet/>
      <dgm:spPr/>
      <dgm:t>
        <a:bodyPr/>
        <a:lstStyle/>
        <a:p>
          <a:endParaRPr lang="en-GB"/>
        </a:p>
      </dgm:t>
    </dgm:pt>
    <dgm:pt modelId="{56E53AEE-DE71-304C-8832-C8AF91BFC7F4}" type="sibTrans" cxnId="{10137442-BD3A-364D-85F3-775C23645C3C}">
      <dgm:prSet/>
      <dgm:spPr/>
      <dgm:t>
        <a:bodyPr/>
        <a:lstStyle/>
        <a:p>
          <a:endParaRPr lang="en-GB"/>
        </a:p>
      </dgm:t>
    </dgm:pt>
    <dgm:pt modelId="{02C5C035-1A7C-504D-B7B3-9F066ECB0FE8}" type="pres">
      <dgm:prSet presAssocID="{CEE25DB4-D5CB-3344-96B8-3BF996C66F99}" presName="Name0" presStyleCnt="0">
        <dgm:presLayoutVars>
          <dgm:dir/>
          <dgm:animLvl val="lvl"/>
          <dgm:resizeHandles val="exact"/>
        </dgm:presLayoutVars>
      </dgm:prSet>
      <dgm:spPr/>
    </dgm:pt>
    <dgm:pt modelId="{C2209B35-043D-E845-93C3-7BB2E2AF10B0}" type="pres">
      <dgm:prSet presAssocID="{EFC87DAD-D8F2-B44F-AD47-E6E8DC673FA2}" presName="boxAndChildren" presStyleCnt="0"/>
      <dgm:spPr/>
    </dgm:pt>
    <dgm:pt modelId="{9A137526-7DB0-6A4E-8340-98DD9EA3F85A}" type="pres">
      <dgm:prSet presAssocID="{EFC87DAD-D8F2-B44F-AD47-E6E8DC673FA2}" presName="parentTextBox" presStyleLbl="node1" presStyleIdx="0" presStyleCnt="4"/>
      <dgm:spPr/>
    </dgm:pt>
    <dgm:pt modelId="{A4764AEB-7FB5-CD4C-A74E-48A8572E2277}" type="pres">
      <dgm:prSet presAssocID="{EFC87DAD-D8F2-B44F-AD47-E6E8DC673FA2}" presName="entireBox" presStyleLbl="node1" presStyleIdx="0" presStyleCnt="4"/>
      <dgm:spPr/>
    </dgm:pt>
    <dgm:pt modelId="{DBA1CEE1-CF86-4340-ACDA-512D29AC280A}" type="pres">
      <dgm:prSet presAssocID="{EFC87DAD-D8F2-B44F-AD47-E6E8DC673FA2}" presName="descendantBox" presStyleCnt="0"/>
      <dgm:spPr/>
    </dgm:pt>
    <dgm:pt modelId="{F31358D8-00AD-744F-8B44-08C72DEF6C54}" type="pres">
      <dgm:prSet presAssocID="{1665EF20-4681-7245-8B26-7F842A0671C5}" presName="childTextBox" presStyleLbl="fgAccFollowNode1" presStyleIdx="0" presStyleCnt="4">
        <dgm:presLayoutVars>
          <dgm:bulletEnabled val="1"/>
        </dgm:presLayoutVars>
      </dgm:prSet>
      <dgm:spPr/>
    </dgm:pt>
    <dgm:pt modelId="{61B6422D-504C-AD4A-BEB4-F213E5495E40}" type="pres">
      <dgm:prSet presAssocID="{C3401E30-E876-E04F-9689-9B8B43505340}" presName="sp" presStyleCnt="0"/>
      <dgm:spPr/>
    </dgm:pt>
    <dgm:pt modelId="{8D67C293-CE39-9943-9F64-B8B6F27F8C59}" type="pres">
      <dgm:prSet presAssocID="{55AF496A-D429-EC42-A814-29BD81D9173A}" presName="arrowAndChildren" presStyleCnt="0"/>
      <dgm:spPr/>
    </dgm:pt>
    <dgm:pt modelId="{70F153D6-6488-1043-8192-FA6DDEB89F8D}" type="pres">
      <dgm:prSet presAssocID="{55AF496A-D429-EC42-A814-29BD81D9173A}" presName="parentTextArrow" presStyleLbl="node1" presStyleIdx="0" presStyleCnt="4"/>
      <dgm:spPr/>
    </dgm:pt>
    <dgm:pt modelId="{489401D2-FB1B-5047-AC05-39B982D15172}" type="pres">
      <dgm:prSet presAssocID="{55AF496A-D429-EC42-A814-29BD81D9173A}" presName="arrow" presStyleLbl="node1" presStyleIdx="1" presStyleCnt="4"/>
      <dgm:spPr/>
    </dgm:pt>
    <dgm:pt modelId="{11085CAA-84AE-B54F-AF9C-F4A6977F9482}" type="pres">
      <dgm:prSet presAssocID="{55AF496A-D429-EC42-A814-29BD81D9173A}" presName="descendantArrow" presStyleCnt="0"/>
      <dgm:spPr/>
    </dgm:pt>
    <dgm:pt modelId="{EA14A45C-7AF2-3E46-8C84-7CCD8163E1BC}" type="pres">
      <dgm:prSet presAssocID="{3CA13285-0806-B644-B8AE-9827F5167357}" presName="childTextArrow" presStyleLbl="fgAccFollowNode1" presStyleIdx="1" presStyleCnt="4">
        <dgm:presLayoutVars>
          <dgm:bulletEnabled val="1"/>
        </dgm:presLayoutVars>
      </dgm:prSet>
      <dgm:spPr/>
    </dgm:pt>
    <dgm:pt modelId="{7C61F380-E379-8F4B-B714-9F4BB6A30F5B}" type="pres">
      <dgm:prSet presAssocID="{5AB6803D-2D4C-5440-A9C1-6843FDBCD8B3}" presName="sp" presStyleCnt="0"/>
      <dgm:spPr/>
    </dgm:pt>
    <dgm:pt modelId="{DABDD9EE-E2FE-E64B-A2CE-589EFF5EBA05}" type="pres">
      <dgm:prSet presAssocID="{BE70A406-2D4F-C54F-8D36-A4F0218F1E62}" presName="arrowAndChildren" presStyleCnt="0"/>
      <dgm:spPr/>
    </dgm:pt>
    <dgm:pt modelId="{E9A0D5D0-B0D2-9847-A380-8ACF5A715F4A}" type="pres">
      <dgm:prSet presAssocID="{BE70A406-2D4F-C54F-8D36-A4F0218F1E62}" presName="parentTextArrow" presStyleLbl="node1" presStyleIdx="1" presStyleCnt="4"/>
      <dgm:spPr/>
    </dgm:pt>
    <dgm:pt modelId="{B4D0643D-D20E-5748-B291-4ADCC18FF13C}" type="pres">
      <dgm:prSet presAssocID="{BE70A406-2D4F-C54F-8D36-A4F0218F1E62}" presName="arrow" presStyleLbl="node1" presStyleIdx="2" presStyleCnt="4"/>
      <dgm:spPr/>
    </dgm:pt>
    <dgm:pt modelId="{834F5322-C839-D749-9C8F-F58737520700}" type="pres">
      <dgm:prSet presAssocID="{BE70A406-2D4F-C54F-8D36-A4F0218F1E62}" presName="descendantArrow" presStyleCnt="0"/>
      <dgm:spPr/>
    </dgm:pt>
    <dgm:pt modelId="{FDB53A3B-E5D7-004C-BE43-9A6FA2F1F7F8}" type="pres">
      <dgm:prSet presAssocID="{CA741E9B-F976-9F4D-8985-222ECB6EA3D8}" presName="childTextArrow" presStyleLbl="fgAccFollowNode1" presStyleIdx="2" presStyleCnt="4">
        <dgm:presLayoutVars>
          <dgm:bulletEnabled val="1"/>
        </dgm:presLayoutVars>
      </dgm:prSet>
      <dgm:spPr/>
    </dgm:pt>
    <dgm:pt modelId="{D164D2AC-F5C0-9A4C-97E7-C1E3B3AE64F6}" type="pres">
      <dgm:prSet presAssocID="{944E3829-27F0-7042-9E65-C1C99C05F342}" presName="sp" presStyleCnt="0"/>
      <dgm:spPr/>
    </dgm:pt>
    <dgm:pt modelId="{4281D4BD-9D2A-A846-9A4A-FC24AD37B59E}" type="pres">
      <dgm:prSet presAssocID="{0E328096-0349-794F-98CB-877D53999DE8}" presName="arrowAndChildren" presStyleCnt="0"/>
      <dgm:spPr/>
    </dgm:pt>
    <dgm:pt modelId="{46010D13-7C85-134D-AF58-47F4321912FB}" type="pres">
      <dgm:prSet presAssocID="{0E328096-0349-794F-98CB-877D53999DE8}" presName="parentTextArrow" presStyleLbl="node1" presStyleIdx="2" presStyleCnt="4"/>
      <dgm:spPr/>
    </dgm:pt>
    <dgm:pt modelId="{62EF73EA-8F3F-6740-97E0-6D531EE7087C}" type="pres">
      <dgm:prSet presAssocID="{0E328096-0349-794F-98CB-877D53999DE8}" presName="arrow" presStyleLbl="node1" presStyleIdx="3" presStyleCnt="4" custLinFactNeighborY="-6552"/>
      <dgm:spPr/>
    </dgm:pt>
    <dgm:pt modelId="{3C3E747C-4024-5D49-87C6-946F55FD57A3}" type="pres">
      <dgm:prSet presAssocID="{0E328096-0349-794F-98CB-877D53999DE8}" presName="descendantArrow" presStyleCnt="0"/>
      <dgm:spPr/>
    </dgm:pt>
    <dgm:pt modelId="{1D7794ED-F567-B348-A02C-E78C43AAEC02}" type="pres">
      <dgm:prSet presAssocID="{E6EA7230-9C2A-E74E-A39D-57E547CCC126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8081260E-216B-8348-A8D5-B7FA516C9BB7}" type="presOf" srcId="{55AF496A-D429-EC42-A814-29BD81D9173A}" destId="{489401D2-FB1B-5047-AC05-39B982D15172}" srcOrd="1" destOrd="0" presId="urn:microsoft.com/office/officeart/2005/8/layout/process4"/>
    <dgm:cxn modelId="{5C79E50E-679E-7A43-808D-ABAD27ACE1EB}" srcId="{EFC87DAD-D8F2-B44F-AD47-E6E8DC673FA2}" destId="{1665EF20-4681-7245-8B26-7F842A0671C5}" srcOrd="0" destOrd="0" parTransId="{2147A2DF-FF29-874C-97D3-742BC7589E77}" sibTransId="{B5DB98D4-08BF-4B41-B790-642A0B767884}"/>
    <dgm:cxn modelId="{88AA8712-6F1A-FA46-8408-9174BCE5FA9E}" type="presOf" srcId="{1665EF20-4681-7245-8B26-7F842A0671C5}" destId="{F31358D8-00AD-744F-8B44-08C72DEF6C54}" srcOrd="0" destOrd="0" presId="urn:microsoft.com/office/officeart/2005/8/layout/process4"/>
    <dgm:cxn modelId="{97F43D19-C2AD-B143-A71F-DBBE920490A9}" type="presOf" srcId="{BE70A406-2D4F-C54F-8D36-A4F0218F1E62}" destId="{E9A0D5D0-B0D2-9847-A380-8ACF5A715F4A}" srcOrd="0" destOrd="0" presId="urn:microsoft.com/office/officeart/2005/8/layout/process4"/>
    <dgm:cxn modelId="{D509111F-CE2D-AE4A-BA70-017316E07FD5}" type="presOf" srcId="{CEE25DB4-D5CB-3344-96B8-3BF996C66F99}" destId="{02C5C035-1A7C-504D-B7B3-9F066ECB0FE8}" srcOrd="0" destOrd="0" presId="urn:microsoft.com/office/officeart/2005/8/layout/process4"/>
    <dgm:cxn modelId="{95592821-BACA-B04F-BFCF-9E5D35F12804}" type="presOf" srcId="{0E328096-0349-794F-98CB-877D53999DE8}" destId="{62EF73EA-8F3F-6740-97E0-6D531EE7087C}" srcOrd="1" destOrd="0" presId="urn:microsoft.com/office/officeart/2005/8/layout/process4"/>
    <dgm:cxn modelId="{9743D526-540F-704D-B13E-71FE4F6E9C61}" srcId="{CEE25DB4-D5CB-3344-96B8-3BF996C66F99}" destId="{0E328096-0349-794F-98CB-877D53999DE8}" srcOrd="0" destOrd="0" parTransId="{9DA42A1C-DBD6-F347-994A-4C4C7618B4CB}" sibTransId="{944E3829-27F0-7042-9E65-C1C99C05F342}"/>
    <dgm:cxn modelId="{279BA22B-C919-D245-83C6-0E4F4E7B5D4A}" type="presOf" srcId="{3CA13285-0806-B644-B8AE-9827F5167357}" destId="{EA14A45C-7AF2-3E46-8C84-7CCD8163E1BC}" srcOrd="0" destOrd="0" presId="urn:microsoft.com/office/officeart/2005/8/layout/process4"/>
    <dgm:cxn modelId="{95D86530-5D0D-E14A-AD3F-57F53A2E0575}" type="presOf" srcId="{55AF496A-D429-EC42-A814-29BD81D9173A}" destId="{70F153D6-6488-1043-8192-FA6DDEB89F8D}" srcOrd="0" destOrd="0" presId="urn:microsoft.com/office/officeart/2005/8/layout/process4"/>
    <dgm:cxn modelId="{F1772241-8709-0A4E-BA68-55E0F0B7E012}" srcId="{CEE25DB4-D5CB-3344-96B8-3BF996C66F99}" destId="{55AF496A-D429-EC42-A814-29BD81D9173A}" srcOrd="2" destOrd="0" parTransId="{1AD7DE51-7943-394C-88C4-3D25A7DE2E9F}" sibTransId="{C3401E30-E876-E04F-9689-9B8B43505340}"/>
    <dgm:cxn modelId="{10137442-BD3A-364D-85F3-775C23645C3C}" srcId="{CEE25DB4-D5CB-3344-96B8-3BF996C66F99}" destId="{EFC87DAD-D8F2-B44F-AD47-E6E8DC673FA2}" srcOrd="3" destOrd="0" parTransId="{4ACFEC14-E68F-9449-B0DC-7411FBC2362A}" sibTransId="{56E53AEE-DE71-304C-8832-C8AF91BFC7F4}"/>
    <dgm:cxn modelId="{CB333858-9F76-7A44-A3D2-EF1AD18CF736}" type="presOf" srcId="{E6EA7230-9C2A-E74E-A39D-57E547CCC126}" destId="{1D7794ED-F567-B348-A02C-E78C43AAEC02}" srcOrd="0" destOrd="0" presId="urn:microsoft.com/office/officeart/2005/8/layout/process4"/>
    <dgm:cxn modelId="{F4D9F35B-E828-654C-86EF-E7EE9F858DDD}" type="presOf" srcId="{EFC87DAD-D8F2-B44F-AD47-E6E8DC673FA2}" destId="{A4764AEB-7FB5-CD4C-A74E-48A8572E2277}" srcOrd="1" destOrd="0" presId="urn:microsoft.com/office/officeart/2005/8/layout/process4"/>
    <dgm:cxn modelId="{8EE2C36A-912F-E648-B251-316F3FF058C0}" type="presOf" srcId="{0E328096-0349-794F-98CB-877D53999DE8}" destId="{46010D13-7C85-134D-AF58-47F4321912FB}" srcOrd="0" destOrd="0" presId="urn:microsoft.com/office/officeart/2005/8/layout/process4"/>
    <dgm:cxn modelId="{86232C75-E63C-6341-9581-59E150A541A7}" srcId="{CEE25DB4-D5CB-3344-96B8-3BF996C66F99}" destId="{BE70A406-2D4F-C54F-8D36-A4F0218F1E62}" srcOrd="1" destOrd="0" parTransId="{2B105674-9D7D-B245-B6F1-27A3EA32C598}" sibTransId="{5AB6803D-2D4C-5440-A9C1-6843FDBCD8B3}"/>
    <dgm:cxn modelId="{195A427E-5F45-6D48-9B10-7317D3D2FCB2}" type="presOf" srcId="{CA741E9B-F976-9F4D-8985-222ECB6EA3D8}" destId="{FDB53A3B-E5D7-004C-BE43-9A6FA2F1F7F8}" srcOrd="0" destOrd="0" presId="urn:microsoft.com/office/officeart/2005/8/layout/process4"/>
    <dgm:cxn modelId="{C167867F-ADA4-1C42-9D80-FB0312C09681}" type="presOf" srcId="{BE70A406-2D4F-C54F-8D36-A4F0218F1E62}" destId="{B4D0643D-D20E-5748-B291-4ADCC18FF13C}" srcOrd="1" destOrd="0" presId="urn:microsoft.com/office/officeart/2005/8/layout/process4"/>
    <dgm:cxn modelId="{39BDFE80-BC7E-7544-BF10-EDB6D22CCF8E}" srcId="{0E328096-0349-794F-98CB-877D53999DE8}" destId="{E6EA7230-9C2A-E74E-A39D-57E547CCC126}" srcOrd="0" destOrd="0" parTransId="{26853F98-36E5-FE45-A28F-70625A2362C2}" sibTransId="{3D5BA297-B6FF-4045-B385-B6403CE512D2}"/>
    <dgm:cxn modelId="{4184B5BF-23F4-EC48-948C-2679F81AC910}" srcId="{BE70A406-2D4F-C54F-8D36-A4F0218F1E62}" destId="{CA741E9B-F976-9F4D-8985-222ECB6EA3D8}" srcOrd="0" destOrd="0" parTransId="{6B42BF3F-6ABB-974E-AA1B-3A2192C52D20}" sibTransId="{EF4E7826-F264-C347-9343-07C298297C95}"/>
    <dgm:cxn modelId="{24562ED3-2913-184F-849D-F58E0EE1ED7C}" srcId="{55AF496A-D429-EC42-A814-29BD81D9173A}" destId="{3CA13285-0806-B644-B8AE-9827F5167357}" srcOrd="0" destOrd="0" parTransId="{128FF286-B411-2049-A146-05C5CA75658A}" sibTransId="{BF7A1A96-F657-FA4E-82D4-C53D0A89A4F5}"/>
    <dgm:cxn modelId="{94C582FC-0F55-FB4B-B8AA-96BE095B00EC}" type="presOf" srcId="{EFC87DAD-D8F2-B44F-AD47-E6E8DC673FA2}" destId="{9A137526-7DB0-6A4E-8340-98DD9EA3F85A}" srcOrd="0" destOrd="0" presId="urn:microsoft.com/office/officeart/2005/8/layout/process4"/>
    <dgm:cxn modelId="{284B3C40-9859-5D46-BDB4-052F0E8CFF66}" type="presParOf" srcId="{02C5C035-1A7C-504D-B7B3-9F066ECB0FE8}" destId="{C2209B35-043D-E845-93C3-7BB2E2AF10B0}" srcOrd="0" destOrd="0" presId="urn:microsoft.com/office/officeart/2005/8/layout/process4"/>
    <dgm:cxn modelId="{94CB443F-CAF6-BD4F-8323-8B5488DB8EA7}" type="presParOf" srcId="{C2209B35-043D-E845-93C3-7BB2E2AF10B0}" destId="{9A137526-7DB0-6A4E-8340-98DD9EA3F85A}" srcOrd="0" destOrd="0" presId="urn:microsoft.com/office/officeart/2005/8/layout/process4"/>
    <dgm:cxn modelId="{54C47B05-F222-FA4E-9979-A6922F68C889}" type="presParOf" srcId="{C2209B35-043D-E845-93C3-7BB2E2AF10B0}" destId="{A4764AEB-7FB5-CD4C-A74E-48A8572E2277}" srcOrd="1" destOrd="0" presId="urn:microsoft.com/office/officeart/2005/8/layout/process4"/>
    <dgm:cxn modelId="{55F6317C-A006-7E40-816D-7036250580AD}" type="presParOf" srcId="{C2209B35-043D-E845-93C3-7BB2E2AF10B0}" destId="{DBA1CEE1-CF86-4340-ACDA-512D29AC280A}" srcOrd="2" destOrd="0" presId="urn:microsoft.com/office/officeart/2005/8/layout/process4"/>
    <dgm:cxn modelId="{525D81D8-EC72-D345-8F4D-97AB40A5752F}" type="presParOf" srcId="{DBA1CEE1-CF86-4340-ACDA-512D29AC280A}" destId="{F31358D8-00AD-744F-8B44-08C72DEF6C54}" srcOrd="0" destOrd="0" presId="urn:microsoft.com/office/officeart/2005/8/layout/process4"/>
    <dgm:cxn modelId="{2ED04E98-96A3-574F-800B-9EB75B366240}" type="presParOf" srcId="{02C5C035-1A7C-504D-B7B3-9F066ECB0FE8}" destId="{61B6422D-504C-AD4A-BEB4-F213E5495E40}" srcOrd="1" destOrd="0" presId="urn:microsoft.com/office/officeart/2005/8/layout/process4"/>
    <dgm:cxn modelId="{00F53009-804D-E847-9940-4C1620584D50}" type="presParOf" srcId="{02C5C035-1A7C-504D-B7B3-9F066ECB0FE8}" destId="{8D67C293-CE39-9943-9F64-B8B6F27F8C59}" srcOrd="2" destOrd="0" presId="urn:microsoft.com/office/officeart/2005/8/layout/process4"/>
    <dgm:cxn modelId="{55080CDE-171B-F84C-BDC0-A33BEB8F827D}" type="presParOf" srcId="{8D67C293-CE39-9943-9F64-B8B6F27F8C59}" destId="{70F153D6-6488-1043-8192-FA6DDEB89F8D}" srcOrd="0" destOrd="0" presId="urn:microsoft.com/office/officeart/2005/8/layout/process4"/>
    <dgm:cxn modelId="{4B73E121-299A-3049-8570-EC0939DBF1F8}" type="presParOf" srcId="{8D67C293-CE39-9943-9F64-B8B6F27F8C59}" destId="{489401D2-FB1B-5047-AC05-39B982D15172}" srcOrd="1" destOrd="0" presId="urn:microsoft.com/office/officeart/2005/8/layout/process4"/>
    <dgm:cxn modelId="{DBC9E73D-61D3-0546-8E63-2B784BBD6E3C}" type="presParOf" srcId="{8D67C293-CE39-9943-9F64-B8B6F27F8C59}" destId="{11085CAA-84AE-B54F-AF9C-F4A6977F9482}" srcOrd="2" destOrd="0" presId="urn:microsoft.com/office/officeart/2005/8/layout/process4"/>
    <dgm:cxn modelId="{0B1B3FCE-CF34-414E-8B8C-46C583B5E696}" type="presParOf" srcId="{11085CAA-84AE-B54F-AF9C-F4A6977F9482}" destId="{EA14A45C-7AF2-3E46-8C84-7CCD8163E1BC}" srcOrd="0" destOrd="0" presId="urn:microsoft.com/office/officeart/2005/8/layout/process4"/>
    <dgm:cxn modelId="{8709412A-AE30-7640-B84A-E5B9B76002CB}" type="presParOf" srcId="{02C5C035-1A7C-504D-B7B3-9F066ECB0FE8}" destId="{7C61F380-E379-8F4B-B714-9F4BB6A30F5B}" srcOrd="3" destOrd="0" presId="urn:microsoft.com/office/officeart/2005/8/layout/process4"/>
    <dgm:cxn modelId="{006C174C-3DB3-0845-9F00-9A267AB2C764}" type="presParOf" srcId="{02C5C035-1A7C-504D-B7B3-9F066ECB0FE8}" destId="{DABDD9EE-E2FE-E64B-A2CE-589EFF5EBA05}" srcOrd="4" destOrd="0" presId="urn:microsoft.com/office/officeart/2005/8/layout/process4"/>
    <dgm:cxn modelId="{D1FAD9B1-A166-2D4A-B2E6-50B2F1AAFF03}" type="presParOf" srcId="{DABDD9EE-E2FE-E64B-A2CE-589EFF5EBA05}" destId="{E9A0D5D0-B0D2-9847-A380-8ACF5A715F4A}" srcOrd="0" destOrd="0" presId="urn:microsoft.com/office/officeart/2005/8/layout/process4"/>
    <dgm:cxn modelId="{31D9F3AC-55F4-1046-966E-AD3CBA3EE980}" type="presParOf" srcId="{DABDD9EE-E2FE-E64B-A2CE-589EFF5EBA05}" destId="{B4D0643D-D20E-5748-B291-4ADCC18FF13C}" srcOrd="1" destOrd="0" presId="urn:microsoft.com/office/officeart/2005/8/layout/process4"/>
    <dgm:cxn modelId="{86143832-9522-E542-8327-8816177EB902}" type="presParOf" srcId="{DABDD9EE-E2FE-E64B-A2CE-589EFF5EBA05}" destId="{834F5322-C839-D749-9C8F-F58737520700}" srcOrd="2" destOrd="0" presId="urn:microsoft.com/office/officeart/2005/8/layout/process4"/>
    <dgm:cxn modelId="{DE36F720-E82A-B648-B56B-59A39732E8B2}" type="presParOf" srcId="{834F5322-C839-D749-9C8F-F58737520700}" destId="{FDB53A3B-E5D7-004C-BE43-9A6FA2F1F7F8}" srcOrd="0" destOrd="0" presId="urn:microsoft.com/office/officeart/2005/8/layout/process4"/>
    <dgm:cxn modelId="{EBC8239D-77AE-284B-8633-2380268915D8}" type="presParOf" srcId="{02C5C035-1A7C-504D-B7B3-9F066ECB0FE8}" destId="{D164D2AC-F5C0-9A4C-97E7-C1E3B3AE64F6}" srcOrd="5" destOrd="0" presId="urn:microsoft.com/office/officeart/2005/8/layout/process4"/>
    <dgm:cxn modelId="{CE2EEDE7-BCC2-1447-BF75-A0488922913A}" type="presParOf" srcId="{02C5C035-1A7C-504D-B7B3-9F066ECB0FE8}" destId="{4281D4BD-9D2A-A846-9A4A-FC24AD37B59E}" srcOrd="6" destOrd="0" presId="urn:microsoft.com/office/officeart/2005/8/layout/process4"/>
    <dgm:cxn modelId="{8C87BEFC-4E58-A643-92DF-6228934C46A2}" type="presParOf" srcId="{4281D4BD-9D2A-A846-9A4A-FC24AD37B59E}" destId="{46010D13-7C85-134D-AF58-47F4321912FB}" srcOrd="0" destOrd="0" presId="urn:microsoft.com/office/officeart/2005/8/layout/process4"/>
    <dgm:cxn modelId="{C84028CC-7416-8F4A-9876-512CAC114AA5}" type="presParOf" srcId="{4281D4BD-9D2A-A846-9A4A-FC24AD37B59E}" destId="{62EF73EA-8F3F-6740-97E0-6D531EE7087C}" srcOrd="1" destOrd="0" presId="urn:microsoft.com/office/officeart/2005/8/layout/process4"/>
    <dgm:cxn modelId="{C93DB906-87B8-EF46-9C4F-01D04E46BD1B}" type="presParOf" srcId="{4281D4BD-9D2A-A846-9A4A-FC24AD37B59E}" destId="{3C3E747C-4024-5D49-87C6-946F55FD57A3}" srcOrd="2" destOrd="0" presId="urn:microsoft.com/office/officeart/2005/8/layout/process4"/>
    <dgm:cxn modelId="{2DB9A9A3-5E7B-B84E-B1AA-76904B6EB262}" type="presParOf" srcId="{3C3E747C-4024-5D49-87C6-946F55FD57A3}" destId="{1D7794ED-F567-B348-A02C-E78C43AAEC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4CD61-8786-3147-B5A0-30EC5D4178A9}">
      <dsp:nvSpPr>
        <dsp:cNvPr id="0" name=""/>
        <dsp:cNvSpPr/>
      </dsp:nvSpPr>
      <dsp:spPr>
        <a:xfrm>
          <a:off x="524729" y="3055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4729" y="3055"/>
        <a:ext cx="3754459" cy="341314"/>
      </dsp:txXfrm>
    </dsp:sp>
    <dsp:sp modelId="{06D11F9D-463D-EF41-B720-4A9BBCBED9B5}">
      <dsp:nvSpPr>
        <dsp:cNvPr id="0" name=""/>
        <dsp:cNvSpPr/>
      </dsp:nvSpPr>
      <dsp:spPr>
        <a:xfrm>
          <a:off x="138938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3848E-EE66-D544-9DCB-8AD433E62534}">
      <dsp:nvSpPr>
        <dsp:cNvPr id="0" name=""/>
        <dsp:cNvSpPr/>
      </dsp:nvSpPr>
      <dsp:spPr>
        <a:xfrm>
          <a:off x="191709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03B3-BC34-3C40-962A-E837D20449BD}">
      <dsp:nvSpPr>
        <dsp:cNvPr id="0" name=""/>
        <dsp:cNvSpPr/>
      </dsp:nvSpPr>
      <dsp:spPr>
        <a:xfrm>
          <a:off x="244522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F75F8-A05F-D143-AEB2-00D88ABB4397}">
      <dsp:nvSpPr>
        <dsp:cNvPr id="0" name=""/>
        <dsp:cNvSpPr/>
      </dsp:nvSpPr>
      <dsp:spPr>
        <a:xfrm>
          <a:off x="297293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D320-668B-6743-8E9C-B23AA51DD1A0}">
      <dsp:nvSpPr>
        <dsp:cNvPr id="0" name=""/>
        <dsp:cNvSpPr/>
      </dsp:nvSpPr>
      <dsp:spPr>
        <a:xfrm>
          <a:off x="350105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C10E82-D597-064F-90FC-D914615320EA}">
      <dsp:nvSpPr>
        <dsp:cNvPr id="0" name=""/>
        <dsp:cNvSpPr/>
      </dsp:nvSpPr>
      <dsp:spPr>
        <a:xfrm>
          <a:off x="402876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C64B2-0797-4446-8FE4-A4D4CF69FB2E}">
      <dsp:nvSpPr>
        <dsp:cNvPr id="0" name=""/>
        <dsp:cNvSpPr/>
      </dsp:nvSpPr>
      <dsp:spPr>
        <a:xfrm>
          <a:off x="4556896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3F8F-A7C8-8345-A589-5C1AE47E402F}">
      <dsp:nvSpPr>
        <dsp:cNvPr id="0" name=""/>
        <dsp:cNvSpPr/>
      </dsp:nvSpPr>
      <dsp:spPr>
        <a:xfrm>
          <a:off x="524729" y="413896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Constituency </a:t>
          </a:r>
          <a:r>
            <a:rPr lang="mr-IN" sz="2800" kern="1200" dirty="0"/>
            <a:t>–</a:t>
          </a:r>
          <a:r>
            <a:rPr lang="en-US" sz="2800" kern="1200" dirty="0"/>
            <a:t> Parliament &amp; State</a:t>
          </a:r>
        </a:p>
      </dsp:txBody>
      <dsp:txXfrm>
        <a:off x="524729" y="413896"/>
        <a:ext cx="5532575" cy="556216"/>
      </dsp:txXfrm>
    </dsp:sp>
    <dsp:sp modelId="{D0F7D0DC-C280-4449-BDB1-279A1872B08A}">
      <dsp:nvSpPr>
        <dsp:cNvPr id="0" name=""/>
        <dsp:cNvSpPr/>
      </dsp:nvSpPr>
      <dsp:spPr>
        <a:xfrm>
          <a:off x="524729" y="1094356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Mukim</a:t>
          </a:r>
          <a:r>
            <a:rPr lang="en-US" sz="1500" kern="1200" dirty="0"/>
            <a:t>, Town &amp; surroundings</a:t>
          </a:r>
        </a:p>
      </dsp:txBody>
      <dsp:txXfrm>
        <a:off x="524729" y="1094356"/>
        <a:ext cx="3754459" cy="341314"/>
      </dsp:txXfrm>
    </dsp:sp>
    <dsp:sp modelId="{EFC7F59F-FEE4-489C-867E-1248F5120291}">
      <dsp:nvSpPr>
        <dsp:cNvPr id="0" name=""/>
        <dsp:cNvSpPr/>
      </dsp:nvSpPr>
      <dsp:spPr>
        <a:xfrm>
          <a:off x="137040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E8DB2-BD17-47D4-832E-8FA746019616}">
      <dsp:nvSpPr>
        <dsp:cNvPr id="0" name=""/>
        <dsp:cNvSpPr/>
      </dsp:nvSpPr>
      <dsp:spPr>
        <a:xfrm>
          <a:off x="189811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32442-04EC-4521-BACB-3732E25235AC}">
      <dsp:nvSpPr>
        <dsp:cNvPr id="0" name=""/>
        <dsp:cNvSpPr/>
      </dsp:nvSpPr>
      <dsp:spPr>
        <a:xfrm>
          <a:off x="2426242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DE8E6-1FC8-48B0-BFEF-8A780363D0A0}">
      <dsp:nvSpPr>
        <dsp:cNvPr id="0" name=""/>
        <dsp:cNvSpPr/>
      </dsp:nvSpPr>
      <dsp:spPr>
        <a:xfrm>
          <a:off x="2953953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E67C6-DF34-4663-8C5B-FCC2903EAC03}">
      <dsp:nvSpPr>
        <dsp:cNvPr id="0" name=""/>
        <dsp:cNvSpPr/>
      </dsp:nvSpPr>
      <dsp:spPr>
        <a:xfrm>
          <a:off x="348208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E54AE-6028-4DAA-A8FB-B79CD8819B9E}">
      <dsp:nvSpPr>
        <dsp:cNvPr id="0" name=""/>
        <dsp:cNvSpPr/>
      </dsp:nvSpPr>
      <dsp:spPr>
        <a:xfrm>
          <a:off x="400979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D4EA7-42E2-400D-898A-CA30A5C56B62}">
      <dsp:nvSpPr>
        <dsp:cNvPr id="0" name=""/>
        <dsp:cNvSpPr/>
      </dsp:nvSpPr>
      <dsp:spPr>
        <a:xfrm>
          <a:off x="4537917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D35C3-C5AC-4D94-A69B-19182F73B7B8}">
      <dsp:nvSpPr>
        <dsp:cNvPr id="0" name=""/>
        <dsp:cNvSpPr/>
      </dsp:nvSpPr>
      <dsp:spPr>
        <a:xfrm>
          <a:off x="572042" y="1468445"/>
          <a:ext cx="5494618" cy="598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District (Daerah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72042" y="1468445"/>
        <a:ext cx="5494618" cy="598004"/>
      </dsp:txXfrm>
    </dsp:sp>
    <dsp:sp modelId="{CEC356B6-F8CE-7F42-89B4-0112721B52F1}">
      <dsp:nvSpPr>
        <dsp:cNvPr id="0" name=""/>
        <dsp:cNvSpPr/>
      </dsp:nvSpPr>
      <dsp:spPr>
        <a:xfrm>
          <a:off x="524729" y="2185657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School; Village; Housing Estate</a:t>
          </a:r>
        </a:p>
      </dsp:txBody>
      <dsp:txXfrm>
        <a:off x="524729" y="2185657"/>
        <a:ext cx="3754459" cy="341314"/>
      </dsp:txXfrm>
    </dsp:sp>
    <dsp:sp modelId="{BF6E55A2-04C5-3944-B675-CAE993BF6D5E}">
      <dsp:nvSpPr>
        <dsp:cNvPr id="0" name=""/>
        <dsp:cNvSpPr/>
      </dsp:nvSpPr>
      <dsp:spPr>
        <a:xfrm>
          <a:off x="138938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0C4F0-188D-E042-813B-2D2552EAE80B}">
      <dsp:nvSpPr>
        <dsp:cNvPr id="0" name=""/>
        <dsp:cNvSpPr/>
      </dsp:nvSpPr>
      <dsp:spPr>
        <a:xfrm>
          <a:off x="191709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E962D-A092-4243-BAE8-F80ACB32D63F}">
      <dsp:nvSpPr>
        <dsp:cNvPr id="0" name=""/>
        <dsp:cNvSpPr/>
      </dsp:nvSpPr>
      <dsp:spPr>
        <a:xfrm>
          <a:off x="244522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D4789-FFAF-C74F-995E-18F51B720348}">
      <dsp:nvSpPr>
        <dsp:cNvPr id="0" name=""/>
        <dsp:cNvSpPr/>
      </dsp:nvSpPr>
      <dsp:spPr>
        <a:xfrm>
          <a:off x="297293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23A07-5D48-474B-B164-D7B59B64173D}">
      <dsp:nvSpPr>
        <dsp:cNvPr id="0" name=""/>
        <dsp:cNvSpPr/>
      </dsp:nvSpPr>
      <dsp:spPr>
        <a:xfrm>
          <a:off x="350105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5E883-0F8F-C248-8C94-50E9D32FADF4}">
      <dsp:nvSpPr>
        <dsp:cNvPr id="0" name=""/>
        <dsp:cNvSpPr/>
      </dsp:nvSpPr>
      <dsp:spPr>
        <a:xfrm>
          <a:off x="402876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83DE07-A4A8-8445-B0B3-954568C121D0}">
      <dsp:nvSpPr>
        <dsp:cNvPr id="0" name=""/>
        <dsp:cNvSpPr/>
      </dsp:nvSpPr>
      <dsp:spPr>
        <a:xfrm>
          <a:off x="4556896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E8853-52F3-E54E-8C3F-0F6472F1C833}">
      <dsp:nvSpPr>
        <dsp:cNvPr id="0" name=""/>
        <dsp:cNvSpPr/>
      </dsp:nvSpPr>
      <dsp:spPr>
        <a:xfrm>
          <a:off x="524729" y="2596498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Centre (</a:t>
          </a:r>
          <a:r>
            <a:rPr lang="en-US" sz="2800" kern="1200" dirty="0" err="1"/>
            <a:t>Pusat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2596498"/>
        <a:ext cx="5532575" cy="556216"/>
      </dsp:txXfrm>
    </dsp:sp>
    <dsp:sp modelId="{F829B10A-D177-3E4A-8C9C-81359CC49B38}">
      <dsp:nvSpPr>
        <dsp:cNvPr id="0" name=""/>
        <dsp:cNvSpPr/>
      </dsp:nvSpPr>
      <dsp:spPr>
        <a:xfrm>
          <a:off x="524729" y="3276958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Classroom; Hall; Longhouse</a:t>
          </a:r>
        </a:p>
      </dsp:txBody>
      <dsp:txXfrm>
        <a:off x="524729" y="3276958"/>
        <a:ext cx="3754459" cy="341314"/>
      </dsp:txXfrm>
    </dsp:sp>
    <dsp:sp modelId="{5B168C11-F0D6-914A-B347-CEB83395DD28}">
      <dsp:nvSpPr>
        <dsp:cNvPr id="0" name=""/>
        <dsp:cNvSpPr/>
      </dsp:nvSpPr>
      <dsp:spPr>
        <a:xfrm>
          <a:off x="138938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308EAC-E9C6-244E-820F-D9D42BC8BFDC}">
      <dsp:nvSpPr>
        <dsp:cNvPr id="0" name=""/>
        <dsp:cNvSpPr/>
      </dsp:nvSpPr>
      <dsp:spPr>
        <a:xfrm>
          <a:off x="191709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29D1F-70A4-0C48-89E3-C737226DF61B}">
      <dsp:nvSpPr>
        <dsp:cNvPr id="0" name=""/>
        <dsp:cNvSpPr/>
      </dsp:nvSpPr>
      <dsp:spPr>
        <a:xfrm>
          <a:off x="244522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E207F-CACA-DE44-B4F7-99D0E80CBDD0}">
      <dsp:nvSpPr>
        <dsp:cNvPr id="0" name=""/>
        <dsp:cNvSpPr/>
      </dsp:nvSpPr>
      <dsp:spPr>
        <a:xfrm>
          <a:off x="297293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365EF-7550-1749-90F7-6BB7346476B2}">
      <dsp:nvSpPr>
        <dsp:cNvPr id="0" name=""/>
        <dsp:cNvSpPr/>
      </dsp:nvSpPr>
      <dsp:spPr>
        <a:xfrm>
          <a:off x="350105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03E86-BA32-E64A-BE47-285CD15854A2}">
      <dsp:nvSpPr>
        <dsp:cNvPr id="0" name=""/>
        <dsp:cNvSpPr/>
      </dsp:nvSpPr>
      <dsp:spPr>
        <a:xfrm>
          <a:off x="402876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435B7-FF88-8545-A8F0-56253D28DED6}">
      <dsp:nvSpPr>
        <dsp:cNvPr id="0" name=""/>
        <dsp:cNvSpPr/>
      </dsp:nvSpPr>
      <dsp:spPr>
        <a:xfrm>
          <a:off x="4556896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6E3C5-D073-9E4F-91D2-8095A6D80B40}">
      <dsp:nvSpPr>
        <dsp:cNvPr id="0" name=""/>
        <dsp:cNvSpPr/>
      </dsp:nvSpPr>
      <dsp:spPr>
        <a:xfrm>
          <a:off x="524729" y="3687799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Stream (</a:t>
          </a:r>
          <a:r>
            <a:rPr lang="en-US" sz="2800" kern="1200" dirty="0" err="1"/>
            <a:t>Saluran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3687799"/>
        <a:ext cx="5532575" cy="556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3A1-E845-8148-A987-C070110594F0}">
      <dsp:nvSpPr>
        <dsp:cNvPr id="0" name=""/>
        <dsp:cNvSpPr/>
      </dsp:nvSpPr>
      <dsp:spPr>
        <a:xfrm>
          <a:off x="0" y="0"/>
          <a:ext cx="3822700" cy="67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PAs who can do two shifts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Go in as PA1 and PA3-CA</a:t>
          </a:r>
        </a:p>
      </dsp:txBody>
      <dsp:txXfrm>
        <a:off x="19749" y="19749"/>
        <a:ext cx="3783202" cy="634792"/>
      </dsp:txXfrm>
    </dsp:sp>
    <dsp:sp modelId="{E49FD59C-2CBF-4C42-B64D-4DD26C848298}">
      <dsp:nvSpPr>
        <dsp:cNvPr id="0" name=""/>
        <dsp:cNvSpPr/>
      </dsp:nvSpPr>
      <dsp:spPr>
        <a:xfrm rot="5400000">
          <a:off x="1784920" y="691148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20321" y="716433"/>
        <a:ext cx="182058" cy="177001"/>
      </dsp:txXfrm>
    </dsp:sp>
    <dsp:sp modelId="{219EFBE8-5A71-034D-9D4D-7FFA8C380313}">
      <dsp:nvSpPr>
        <dsp:cNvPr id="0" name=""/>
        <dsp:cNvSpPr/>
      </dsp:nvSpPr>
      <dsp:spPr>
        <a:xfrm>
          <a:off x="0" y="1011436"/>
          <a:ext cx="3822700" cy="67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PAs who can only do one shift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Go in as PA2</a:t>
          </a:r>
        </a:p>
      </dsp:txBody>
      <dsp:txXfrm>
        <a:off x="19749" y="1031185"/>
        <a:ext cx="3783202" cy="634792"/>
      </dsp:txXfrm>
    </dsp:sp>
    <dsp:sp modelId="{390286EC-84A7-F048-AE26-EA7E01817394}">
      <dsp:nvSpPr>
        <dsp:cNvPr id="0" name=""/>
        <dsp:cNvSpPr/>
      </dsp:nvSpPr>
      <dsp:spPr>
        <a:xfrm rot="5400000">
          <a:off x="1784920" y="1702584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20321" y="1727869"/>
        <a:ext cx="182058" cy="177001"/>
      </dsp:txXfrm>
    </dsp:sp>
    <dsp:sp modelId="{14A4BEF1-84B1-3F42-9A7C-D42E07C90B73}">
      <dsp:nvSpPr>
        <dsp:cNvPr id="0" name=""/>
        <dsp:cNvSpPr/>
      </dsp:nvSpPr>
      <dsp:spPr>
        <a:xfrm>
          <a:off x="0" y="2022872"/>
          <a:ext cx="3822700" cy="67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Lengthen PA2 shift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5 hours to maximise PA1/PA3-CA rest time</a:t>
          </a:r>
        </a:p>
      </dsp:txBody>
      <dsp:txXfrm>
        <a:off x="19749" y="2042621"/>
        <a:ext cx="3783202" cy="634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3A1-E845-8148-A987-C070110594F0}">
      <dsp:nvSpPr>
        <dsp:cNvPr id="0" name=""/>
        <dsp:cNvSpPr/>
      </dsp:nvSpPr>
      <dsp:spPr>
        <a:xfrm>
          <a:off x="0" y="0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Strongest PACA </a:t>
          </a:r>
          <a:r>
            <a:rPr lang="en-GB" sz="1500" kern="1200">
              <a:solidFill>
                <a:schemeClr val="tx1"/>
              </a:solidFill>
            </a:rPr>
            <a:t>as PA3-CA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Available and preferably from outside</a:t>
          </a:r>
        </a:p>
      </dsp:txBody>
      <dsp:txXfrm>
        <a:off x="19749" y="19749"/>
        <a:ext cx="3780027" cy="634792"/>
      </dsp:txXfrm>
    </dsp:sp>
    <dsp:sp modelId="{E49FD59C-2CBF-4C42-B64D-4DD26C848298}">
      <dsp:nvSpPr>
        <dsp:cNvPr id="0" name=""/>
        <dsp:cNvSpPr/>
      </dsp:nvSpPr>
      <dsp:spPr>
        <a:xfrm rot="5400000">
          <a:off x="1783332" y="691148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18733" y="716433"/>
        <a:ext cx="182058" cy="177001"/>
      </dsp:txXfrm>
    </dsp:sp>
    <dsp:sp modelId="{219EFBE8-5A71-034D-9D4D-7FFA8C380313}">
      <dsp:nvSpPr>
        <dsp:cNvPr id="0" name=""/>
        <dsp:cNvSpPr/>
      </dsp:nvSpPr>
      <dsp:spPr>
        <a:xfrm>
          <a:off x="0" y="1011436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next PA as PA1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Ensure will be available early morning</a:t>
          </a:r>
        </a:p>
      </dsp:txBody>
      <dsp:txXfrm>
        <a:off x="19749" y="1031185"/>
        <a:ext cx="3780027" cy="634792"/>
      </dsp:txXfrm>
    </dsp:sp>
    <dsp:sp modelId="{390286EC-84A7-F048-AE26-EA7E01817394}">
      <dsp:nvSpPr>
        <dsp:cNvPr id="0" name=""/>
        <dsp:cNvSpPr/>
      </dsp:nvSpPr>
      <dsp:spPr>
        <a:xfrm rot="5400000">
          <a:off x="1783332" y="1702584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18733" y="1727869"/>
        <a:ext cx="182058" cy="177001"/>
      </dsp:txXfrm>
    </dsp:sp>
    <dsp:sp modelId="{14A4BEF1-84B1-3F42-9A7C-D42E07C90B73}">
      <dsp:nvSpPr>
        <dsp:cNvPr id="0" name=""/>
        <dsp:cNvSpPr/>
      </dsp:nvSpPr>
      <dsp:spPr>
        <a:xfrm>
          <a:off x="0" y="2022872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remainder as PA2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Especially if they have other jobs on Election Day</a:t>
          </a:r>
        </a:p>
      </dsp:txBody>
      <dsp:txXfrm>
        <a:off x="19749" y="2042621"/>
        <a:ext cx="3780027" cy="6347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13CB8-7730-B74B-8249-DD47EA04C63D}">
      <dsp:nvSpPr>
        <dsp:cNvPr id="0" name=""/>
        <dsp:cNvSpPr/>
      </dsp:nvSpPr>
      <dsp:spPr>
        <a:xfrm rot="5400000">
          <a:off x="573085" y="1703357"/>
          <a:ext cx="444821" cy="5064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9148D6-BC2E-4C4A-B2DB-D648A7C0FF67}">
      <dsp:nvSpPr>
        <dsp:cNvPr id="0" name=""/>
        <dsp:cNvSpPr/>
      </dsp:nvSpPr>
      <dsp:spPr>
        <a:xfrm>
          <a:off x="3592" y="1210264"/>
          <a:ext cx="1652100" cy="5241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Record your numbers at every stage</a:t>
          </a:r>
        </a:p>
      </dsp:txBody>
      <dsp:txXfrm>
        <a:off x="29183" y="1235855"/>
        <a:ext cx="1600918" cy="472965"/>
      </dsp:txXfrm>
    </dsp:sp>
    <dsp:sp modelId="{7A50B490-F35E-6341-9B81-D6B2F276B728}">
      <dsp:nvSpPr>
        <dsp:cNvPr id="0" name=""/>
        <dsp:cNvSpPr/>
      </dsp:nvSpPr>
      <dsp:spPr>
        <a:xfrm>
          <a:off x="1688361" y="1121426"/>
          <a:ext cx="2204783" cy="640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Every PA must enter with the total from the previous stage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First PA must obtain full Postal Voter list after issuance of Postal Ballots</a:t>
          </a:r>
        </a:p>
      </dsp:txBody>
      <dsp:txXfrm>
        <a:off x="1688361" y="1121426"/>
        <a:ext cx="2204783" cy="640136"/>
      </dsp:txXfrm>
    </dsp:sp>
    <dsp:sp modelId="{88F66D6C-14C6-2245-8F70-6FC44A34ED89}">
      <dsp:nvSpPr>
        <dsp:cNvPr id="0" name=""/>
        <dsp:cNvSpPr/>
      </dsp:nvSpPr>
      <dsp:spPr>
        <a:xfrm rot="5400000">
          <a:off x="1809161" y="2292148"/>
          <a:ext cx="444821" cy="5064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C9294E-C005-A84D-A357-1939368BC670}">
      <dsp:nvSpPr>
        <dsp:cNvPr id="0" name=""/>
        <dsp:cNvSpPr/>
      </dsp:nvSpPr>
      <dsp:spPr>
        <a:xfrm>
          <a:off x="1239669" y="1799055"/>
          <a:ext cx="1652100" cy="5241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numbers can only reduce not increase</a:t>
          </a:r>
        </a:p>
      </dsp:txBody>
      <dsp:txXfrm>
        <a:off x="1265260" y="1824646"/>
        <a:ext cx="1600918" cy="472965"/>
      </dsp:txXfrm>
    </dsp:sp>
    <dsp:sp modelId="{F66A7115-DF48-2D47-A5A3-338FF540C805}">
      <dsp:nvSpPr>
        <dsp:cNvPr id="0" name=""/>
        <dsp:cNvSpPr/>
      </dsp:nvSpPr>
      <dsp:spPr>
        <a:xfrm>
          <a:off x="3114537" y="1849044"/>
          <a:ext cx="1247736" cy="42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Report your numbers to PACA Coordinator</a:t>
          </a:r>
        </a:p>
      </dsp:txBody>
      <dsp:txXfrm>
        <a:off x="3114537" y="1849044"/>
        <a:ext cx="1247736" cy="423639"/>
      </dsp:txXfrm>
    </dsp:sp>
    <dsp:sp modelId="{61312EF9-EDCC-B141-BFA1-D92EA8E2F2BA}">
      <dsp:nvSpPr>
        <dsp:cNvPr id="0" name=""/>
        <dsp:cNvSpPr/>
      </dsp:nvSpPr>
      <dsp:spPr>
        <a:xfrm>
          <a:off x="2475746" y="2387845"/>
          <a:ext cx="1652100" cy="5241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Form 15 after the final stage</a:t>
          </a:r>
        </a:p>
      </dsp:txBody>
      <dsp:txXfrm>
        <a:off x="2501337" y="2413436"/>
        <a:ext cx="1600918" cy="472965"/>
      </dsp:txXfrm>
    </dsp:sp>
    <dsp:sp modelId="{38043233-2ECA-8A47-961B-17C1794A25A0}">
      <dsp:nvSpPr>
        <dsp:cNvPr id="0" name=""/>
        <dsp:cNvSpPr/>
      </dsp:nvSpPr>
      <dsp:spPr>
        <a:xfrm>
          <a:off x="1692" y="2695971"/>
          <a:ext cx="1906915" cy="42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You will not be getting any document from EC until after final stage</a:t>
          </a:r>
        </a:p>
      </dsp:txBody>
      <dsp:txXfrm>
        <a:off x="1692" y="2695971"/>
        <a:ext cx="1906915" cy="4236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64AEB-7FB5-CD4C-A74E-48A8572E2277}">
      <dsp:nvSpPr>
        <dsp:cNvPr id="0" name=""/>
        <dsp:cNvSpPr/>
      </dsp:nvSpPr>
      <dsp:spPr>
        <a:xfrm>
          <a:off x="0" y="3333360"/>
          <a:ext cx="2690734" cy="7292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Counting of Postal Ballots</a:t>
          </a:r>
        </a:p>
      </dsp:txBody>
      <dsp:txXfrm>
        <a:off x="0" y="3333360"/>
        <a:ext cx="2690734" cy="393799"/>
      </dsp:txXfrm>
    </dsp:sp>
    <dsp:sp modelId="{F31358D8-00AD-744F-8B44-08C72DEF6C54}">
      <dsp:nvSpPr>
        <dsp:cNvPr id="0" name=""/>
        <dsp:cNvSpPr/>
      </dsp:nvSpPr>
      <dsp:spPr>
        <a:xfrm>
          <a:off x="0" y="3712574"/>
          <a:ext cx="2690734" cy="3354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valid Postal Ballots counted</a:t>
          </a:r>
        </a:p>
      </dsp:txBody>
      <dsp:txXfrm>
        <a:off x="0" y="3712574"/>
        <a:ext cx="2690734" cy="335458"/>
      </dsp:txXfrm>
    </dsp:sp>
    <dsp:sp modelId="{489401D2-FB1B-5047-AC05-39B982D15172}">
      <dsp:nvSpPr>
        <dsp:cNvPr id="0" name=""/>
        <dsp:cNvSpPr/>
      </dsp:nvSpPr>
      <dsp:spPr>
        <a:xfrm rot="10800000">
          <a:off x="0" y="2222700"/>
          <a:ext cx="2690734" cy="1121598"/>
        </a:xfrm>
        <a:prstGeom prst="upArrowCallout">
          <a:avLst/>
        </a:prstGeom>
        <a:solidFill>
          <a:schemeClr val="accent4">
            <a:hueOff val="-658527"/>
            <a:satOff val="7436"/>
            <a:lumOff val="398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Opening of Postal Ballots</a:t>
          </a:r>
        </a:p>
      </dsp:txBody>
      <dsp:txXfrm rot="-10800000">
        <a:off x="0" y="2222700"/>
        <a:ext cx="2690734" cy="393681"/>
      </dsp:txXfrm>
    </dsp:sp>
    <dsp:sp modelId="{EA14A45C-7AF2-3E46-8C84-7CCD8163E1BC}">
      <dsp:nvSpPr>
        <dsp:cNvPr id="0" name=""/>
        <dsp:cNvSpPr/>
      </dsp:nvSpPr>
      <dsp:spPr>
        <a:xfrm>
          <a:off x="0" y="2616381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972801"/>
            <a:satOff val="12080"/>
            <a:lumOff val="992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972801"/>
              <a:satOff val="12080"/>
              <a:lumOff val="9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valid Postal Ballots in Ballot Box</a:t>
          </a:r>
        </a:p>
      </dsp:txBody>
      <dsp:txXfrm>
        <a:off x="0" y="2616381"/>
        <a:ext cx="2690734" cy="335357"/>
      </dsp:txXfrm>
    </dsp:sp>
    <dsp:sp modelId="{B4D0643D-D20E-5748-B291-4ADCC18FF13C}">
      <dsp:nvSpPr>
        <dsp:cNvPr id="0" name=""/>
        <dsp:cNvSpPr/>
      </dsp:nvSpPr>
      <dsp:spPr>
        <a:xfrm rot="10800000">
          <a:off x="0" y="1112041"/>
          <a:ext cx="2690734" cy="1121598"/>
        </a:xfrm>
        <a:prstGeom prst="upArrowCallout">
          <a:avLst/>
        </a:prstGeom>
        <a:solidFill>
          <a:schemeClr val="accent4">
            <a:hueOff val="-1317055"/>
            <a:satOff val="14873"/>
            <a:lumOff val="79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Issuance of Postal Ballots</a:t>
          </a:r>
        </a:p>
      </dsp:txBody>
      <dsp:txXfrm rot="-10800000">
        <a:off x="0" y="1112041"/>
        <a:ext cx="2690734" cy="393681"/>
      </dsp:txXfrm>
    </dsp:sp>
    <dsp:sp modelId="{FDB53A3B-E5D7-004C-BE43-9A6FA2F1F7F8}">
      <dsp:nvSpPr>
        <dsp:cNvPr id="0" name=""/>
        <dsp:cNvSpPr/>
      </dsp:nvSpPr>
      <dsp:spPr>
        <a:xfrm>
          <a:off x="0" y="1505722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1945602"/>
            <a:satOff val="24160"/>
            <a:lumOff val="1985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945602"/>
              <a:satOff val="24160"/>
              <a:lumOff val="19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Postal Ballots issued</a:t>
          </a:r>
        </a:p>
      </dsp:txBody>
      <dsp:txXfrm>
        <a:off x="0" y="1505722"/>
        <a:ext cx="2690734" cy="335357"/>
      </dsp:txXfrm>
    </dsp:sp>
    <dsp:sp modelId="{62EF73EA-8F3F-6740-97E0-6D531EE7087C}">
      <dsp:nvSpPr>
        <dsp:cNvPr id="0" name=""/>
        <dsp:cNvSpPr/>
      </dsp:nvSpPr>
      <dsp:spPr>
        <a:xfrm rot="10800000">
          <a:off x="0" y="0"/>
          <a:ext cx="2690734" cy="1121598"/>
        </a:xfrm>
        <a:prstGeom prst="upArrowCallout">
          <a:avLst/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Deadline for registration</a:t>
          </a:r>
        </a:p>
      </dsp:txBody>
      <dsp:txXfrm rot="-10800000">
        <a:off x="0" y="0"/>
        <a:ext cx="2690734" cy="393681"/>
      </dsp:txXfrm>
    </dsp:sp>
    <dsp:sp modelId="{1D7794ED-F567-B348-A02C-E78C43AAEC02}">
      <dsp:nvSpPr>
        <dsp:cNvPr id="0" name=""/>
        <dsp:cNvSpPr/>
      </dsp:nvSpPr>
      <dsp:spPr>
        <a:xfrm>
          <a:off x="0" y="395062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2918403"/>
            <a:satOff val="36240"/>
            <a:lumOff val="297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2918403"/>
              <a:satOff val="36240"/>
              <a:lumOff val="29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valid application for Postal Ballots</a:t>
          </a:r>
        </a:p>
      </dsp:txBody>
      <dsp:txXfrm>
        <a:off x="0" y="395062"/>
        <a:ext cx="2690734" cy="335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0.99987</cdr:x>
      <cdr:y>0.09562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2B9931F-EEDE-C806-B0AA-106725523E07}"/>
            </a:ext>
          </a:extLst>
        </cdr:cNvPr>
        <cdr:cNvSpPr txBox="1"/>
      </cdr:nvSpPr>
      <cdr:spPr>
        <a:xfrm xmlns:a="http://schemas.openxmlformats.org/drawingml/2006/main">
          <a:off x="0" y="0"/>
          <a:ext cx="3822192" cy="390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b="1" dirty="0">
              <a:solidFill>
                <a:srgbClr val="C00000"/>
              </a:solidFill>
            </a:rPr>
            <a:t>Assuming 8am to 6pm Polling Hours</a:t>
          </a:r>
        </a:p>
      </cdr:txBody>
    </cdr:sp>
  </cdr:relSizeAnchor>
  <cdr:relSizeAnchor xmlns:cdr="http://schemas.openxmlformats.org/drawingml/2006/chartDrawing">
    <cdr:from>
      <cdr:x>0.04587</cdr:x>
      <cdr:y>0.7558</cdr:y>
    </cdr:from>
    <cdr:to>
      <cdr:x>0.17744</cdr:x>
      <cdr:y>0.81779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3C2380A-E412-F920-B19B-549C13023BFB}"/>
            </a:ext>
          </a:extLst>
        </cdr:cNvPr>
        <cdr:cNvSpPr txBox="1"/>
      </cdr:nvSpPr>
      <cdr:spPr>
        <a:xfrm xmlns:a="http://schemas.openxmlformats.org/drawingml/2006/main">
          <a:off x="175335" y="3088376"/>
          <a:ext cx="502982" cy="253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dirty="0"/>
            <a:t>8pm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Sample of a voter roll.</a:t>
            </a:r>
          </a:p>
        </p:txBody>
      </p:sp>
    </p:spTree>
    <p:extLst>
      <p:ext uri="{BB962C8B-B14F-4D97-AF65-F5344CB8AC3E}">
        <p14:creationId xmlns:p14="http://schemas.microsoft.com/office/powerpoint/2010/main" val="3195971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Sarawak just had their State Election in April this year.</a:t>
            </a:r>
          </a:p>
        </p:txBody>
      </p:sp>
    </p:spTree>
    <p:extLst>
      <p:ext uri="{BB962C8B-B14F-4D97-AF65-F5344CB8AC3E}">
        <p14:creationId xmlns:p14="http://schemas.microsoft.com/office/powerpoint/2010/main" val="282756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 err="1"/>
              <a:t>Borang</a:t>
            </a:r>
            <a:r>
              <a:rPr lang="en-US" baseline="0" dirty="0"/>
              <a:t> 10 can also be used in case of “wrong sex” in the Electoral Roll of the Voter.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C943-2CCB-3D4F-9325-B37E9685B6D4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1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E9E56-1756-4B37-8F8A-92EB290CFAA4}" type="slidenum">
              <a:rPr lang="en-US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236665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452966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236665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452966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059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842623-E2D3-4ECC-A28B-4711B11C9C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5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500530"/>
            <a:ext cx="3822192" cy="4086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500530"/>
            <a:ext cx="3822192" cy="40865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4585718"/>
            <a:ext cx="3822192" cy="2001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4585718"/>
            <a:ext cx="3822192" cy="2001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51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5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tif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g"/><Relationship Id="rId5" Type="http://schemas.openxmlformats.org/officeDocument/2006/relationships/image" Target="../media/image199.jpg"/><Relationship Id="rId4" Type="http://schemas.openxmlformats.org/officeDocument/2006/relationships/image" Target="../media/image19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216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0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21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224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5.png"/><Relationship Id="rId4" Type="http://schemas.openxmlformats.org/officeDocument/2006/relationships/image" Target="../media/image25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9.jpe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7.jp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mkhong.com/jim-the-polling-agent" TargetMode="External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file:////Users/JimKhong/Dropbox/Personal/PACA/PACA%20material/Checklists/English/Station%20Master%20Checklist%20v1.3.doc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wmf"/><Relationship Id="rId4" Type="http://schemas.openxmlformats.org/officeDocument/2006/relationships/image" Target="../media/image113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Polling and Counting Agents Training for Station Masters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Role and Procedures</a:t>
            </a:r>
            <a:r>
              <a:rPr lang="en-US" baseline="0" dirty="0"/>
              <a:t> of Polling and Counting Agents in General Election and tasks</a:t>
            </a:r>
            <a:r>
              <a:rPr lang="en-US" dirty="0"/>
              <a:t> of Station Masters to manage them</a:t>
            </a:r>
          </a:p>
        </p:txBody>
      </p:sp>
    </p:spTree>
    <p:extLst>
      <p:ext uri="{BB962C8B-B14F-4D97-AF65-F5344CB8AC3E}">
        <p14:creationId xmlns:p14="http://schemas.microsoft.com/office/powerpoint/2010/main" val="115516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731" b="11202"/>
          <a:stretch/>
        </p:blipFill>
        <p:spPr>
          <a:xfrm>
            <a:off x="-15057" y="4555272"/>
            <a:ext cx="2959100" cy="2031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Station Masters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2302727"/>
            <a:ext cx="4501573" cy="2157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Urban areas</a:t>
            </a:r>
          </a:p>
          <a:p>
            <a:r>
              <a:rPr lang="en-US" dirty="0"/>
              <a:t>Several Polling Streams in one Polling Centre, one location</a:t>
            </a:r>
          </a:p>
          <a:p>
            <a:pPr lvl="1"/>
            <a:r>
              <a:rPr lang="en-US" dirty="0"/>
              <a:t>Normally a school</a:t>
            </a:r>
          </a:p>
          <a:p>
            <a:r>
              <a:rPr lang="en-US" dirty="0"/>
              <a:t>PACABA recruitment tend to be more centralized in urban areas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06972" y="2551815"/>
            <a:ext cx="3822192" cy="40352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Rural areas</a:t>
            </a:r>
          </a:p>
          <a:p>
            <a:r>
              <a:rPr lang="en-US" dirty="0"/>
              <a:t>Several Polling Centres, including single Polling Stream</a:t>
            </a:r>
          </a:p>
          <a:p>
            <a:r>
              <a:rPr lang="en-US" dirty="0"/>
              <a:t>Normally will cover entire Polling District</a:t>
            </a:r>
          </a:p>
          <a:p>
            <a:r>
              <a:rPr lang="en-US" dirty="0"/>
              <a:t>Local Station Masters may have responsibility to recruit PACABAs</a:t>
            </a:r>
          </a:p>
          <a:p>
            <a:r>
              <a:rPr lang="en-US" dirty="0"/>
              <a:t>Task more complicated</a:t>
            </a:r>
          </a:p>
          <a:p>
            <a:pPr lvl="1"/>
            <a:r>
              <a:rPr lang="en-US" dirty="0"/>
              <a:t>Communicating with several locations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043" y="4555273"/>
            <a:ext cx="2185972" cy="16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560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9017"/>
            <a:ext cx="2252133" cy="14986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3156285"/>
            <a:ext cx="7408333" cy="3430780"/>
          </a:xfrm>
        </p:spPr>
        <p:txBody>
          <a:bodyPr>
            <a:normAutofit fontScale="92500"/>
          </a:bodyPr>
          <a:lstStyle/>
          <a:p>
            <a:r>
              <a:rPr lang="en-US" dirty="0"/>
              <a:t>Do not leave until your replacement by another PA or the CA (if the last shift)</a:t>
            </a:r>
          </a:p>
          <a:p>
            <a:pPr lvl="1"/>
            <a:r>
              <a:rPr lang="en-US" dirty="0"/>
              <a:t>Handover the PACA Kit to your replacement</a:t>
            </a:r>
          </a:p>
          <a:p>
            <a:pPr lvl="1"/>
            <a:r>
              <a:rPr lang="en-US" dirty="0"/>
              <a:t>Brief replacement on key issues to watch out for</a:t>
            </a:r>
          </a:p>
          <a:p>
            <a:r>
              <a:rPr lang="en-US" dirty="0"/>
              <a:t>If coming back for subsequent shift or as CA, inform PO as he is holding your Appointment Form &amp; Secrecy Oath</a:t>
            </a:r>
          </a:p>
          <a:p>
            <a:pPr lvl="1"/>
            <a:r>
              <a:rPr lang="en-US" dirty="0"/>
              <a:t>If returning as CA, you need a new Appointment Form</a:t>
            </a:r>
          </a:p>
          <a:p>
            <a:r>
              <a:rPr lang="en-US" dirty="0"/>
              <a:t>Backup your replacement by staying outside the Polling Stream until your replacement fully settles 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Handover at end of shift</a:t>
            </a:r>
          </a:p>
        </p:txBody>
      </p:sp>
    </p:spTree>
    <p:extLst>
      <p:ext uri="{BB962C8B-B14F-4D97-AF65-F5344CB8AC3E}">
        <p14:creationId xmlns:p14="http://schemas.microsoft.com/office/powerpoint/2010/main" val="37119045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5C25F-5154-144B-A13A-C4C7CBB0A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3" y="2889153"/>
            <a:ext cx="7936788" cy="36973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Polling Stream limited to 600 voters each, not 700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Only 2 Election Officers and 2 observers in each Polling Stream may be present to inspect Ballot Boxes before Election Day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Voting cards sent to Voters with information of voting place etc. and voting time 8-10am, 10am-noon, noon-2pm, 2-5.30m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PUI/PUS require approval from District Health Officer to vote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Over 60s and disabled Voters vote in Polling Stream 1 </a:t>
            </a:r>
            <a:r>
              <a:rPr lang="en-US" sz="2200" strike="sngStrike" dirty="0"/>
              <a:t>with separate screening station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Sanitiser </a:t>
            </a:r>
            <a:r>
              <a:rPr lang="en-US" sz="2200" strike="sngStrike" dirty="0"/>
              <a:t>and disposable gloves</a:t>
            </a:r>
            <a:r>
              <a:rPr lang="en-US" sz="2200" dirty="0"/>
              <a:t> provided after dipping finger in ink but before being given Ballot Paper.  Voters’ </a:t>
            </a:r>
            <a:r>
              <a:rPr lang="en-US" sz="2200" strike="sngStrike" dirty="0"/>
              <a:t>disposable gloves</a:t>
            </a:r>
            <a:r>
              <a:rPr lang="en-US" sz="2200" dirty="0"/>
              <a:t> disposed after voting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Only two observers allowed in Tallying Centre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71602-98C5-DE40-B03F-23C5FE87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96211-8173-6748-A29B-ADC88DF4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FAE81-55BB-234A-B228-785B9B89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CEC1E-D56F-6D41-8295-EC8C9499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Electoral procedures in age of Covid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FA374-DB6D-DE47-91AE-C719E6A7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86" y="1288310"/>
            <a:ext cx="2852078" cy="160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6E2C0-32F1-3347-B110-DB9A9CC5B9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76" y="1288310"/>
            <a:ext cx="2397085" cy="1601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2A976-A652-C24D-9204-CFBAD6B52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39" y="1288310"/>
            <a:ext cx="3055045" cy="16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118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2061EE-E049-7D4D-A1B1-388AB34B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75812" y="2835963"/>
            <a:ext cx="6994994" cy="3794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9627A-E070-AB46-89CB-3A35D5627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938" y="3602079"/>
            <a:ext cx="1741677" cy="20699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0AFE-CFD1-B24F-85E5-49DA60E05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12" y="2835965"/>
            <a:ext cx="6994994" cy="379462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Sanitisation every 2 hours</a:t>
            </a:r>
          </a:p>
          <a:p>
            <a:pPr>
              <a:spcBef>
                <a:spcPts val="0"/>
              </a:spcBef>
            </a:pPr>
            <a:r>
              <a:rPr lang="en-US" dirty="0"/>
              <a:t>Clinical wastes kept separately for separate disposal</a:t>
            </a:r>
          </a:p>
          <a:p>
            <a:pPr>
              <a:spcBef>
                <a:spcPts val="0"/>
              </a:spcBef>
            </a:pPr>
            <a:r>
              <a:rPr lang="en-US" strike="sngStrike" dirty="0"/>
              <a:t>Social distance is 2m between tables and 1m between individuals</a:t>
            </a:r>
          </a:p>
          <a:p>
            <a:pPr>
              <a:spcBef>
                <a:spcPts val="0"/>
              </a:spcBef>
            </a:pPr>
            <a:r>
              <a:rPr lang="en-US" dirty="0"/>
              <a:t>Unhealthy defined as temperature over 37.5</a:t>
            </a:r>
            <a:r>
              <a:rPr lang="en-US" baseline="30000" dirty="0"/>
              <a:t>o</a:t>
            </a:r>
            <a:r>
              <a:rPr lang="en-US" dirty="0"/>
              <a:t>, having cough or cold</a:t>
            </a:r>
          </a:p>
          <a:p>
            <a:pPr>
              <a:spcBef>
                <a:spcPts val="0"/>
              </a:spcBef>
            </a:pPr>
            <a:r>
              <a:rPr lang="en-US" dirty="0"/>
              <a:t>Unhealthy voters taken to vote in separate place with officers in PPE. Polling booths and wheelchairs sanitized after every use by unhealthy voter </a:t>
            </a:r>
          </a:p>
          <a:p>
            <a:pPr>
              <a:spcBef>
                <a:spcPts val="0"/>
              </a:spcBef>
            </a:pPr>
            <a:r>
              <a:rPr lang="en-US" dirty="0"/>
              <a:t>Masks and gloves compulsory for all officers</a:t>
            </a:r>
          </a:p>
          <a:p>
            <a:pPr>
              <a:spcBef>
                <a:spcPts val="0"/>
              </a:spcBef>
            </a:pPr>
            <a:r>
              <a:rPr lang="en-US" dirty="0"/>
              <a:t>Sanitisers compulsory at screening stations, entrance to Polling Streams and exit from Polling Centre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99390-81EA-7841-8389-0819DFA8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28255-F36E-BB4A-A713-4859B961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D092E-9909-BB43-A2A7-C5B69DD8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7C9DFC-1B6C-AA48-98EA-3D92E5A3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Hygiene procedures in age of Covid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0545A6-FDA3-1E24-14CA-EC9CF7366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2" y="1520937"/>
            <a:ext cx="2215669" cy="13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2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of Polling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63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72067" y="2266122"/>
            <a:ext cx="7556316" cy="25703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Polling closes 6pm sharp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Normally, those already issued Ballot Papers will be allowed to proceed to close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Depending on the PO, ‘Issued’ could include those queuing outside the Stream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If PO intends to extend opening hours due to long queues and slow process not within his control, inform your Station Master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PO to inform PA when Counting will start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Ask whether consecutive or concurrent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Inform your Station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of Close of Polling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43714-4D57-84B3-AF55-38B0E08A5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29" y="4369093"/>
            <a:ext cx="3533833" cy="2217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8265A-064D-7517-C022-2A033A96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6" y="4836470"/>
            <a:ext cx="3112168" cy="17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166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</a:t>
            </a:r>
            <a:r>
              <a:rPr lang="en-US" dirty="0"/>
              <a:t>Close of Polling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7A944-88F1-4044-AC1A-D114DA107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68" y="2516265"/>
            <a:ext cx="2170259" cy="144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A2FF5-669F-BD4F-7C36-8C02FE039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" y="5072833"/>
            <a:ext cx="2170259" cy="144683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9E11CD-22F9-DAFC-7838-E250CE26C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643" y="2546302"/>
            <a:ext cx="6288157" cy="4040764"/>
          </a:xfrm>
        </p:spPr>
        <p:txBody>
          <a:bodyPr>
            <a:normAutofit fontScale="62500" lnSpcReduction="20000"/>
          </a:bodyPr>
          <a:lstStyle/>
          <a:p>
            <a:pPr marL="312738" indent="-312738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Ask PO to cancel any Ballot Papers stamped but not issued to Voter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Add up your final count of total voter turnout and compare with PO’s Form 720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400" dirty="0"/>
              <a:t>Your count is from total number of names cancelled in the Electoral Roll, excluding Postal Voting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400" dirty="0"/>
              <a:t>If PO’s count significantly exceed PAs, alert Station Master</a:t>
            </a:r>
          </a:p>
          <a:p>
            <a:pPr marL="941388" lvl="2" indent="-274638">
              <a:lnSpc>
                <a:spcPct val="110000"/>
              </a:lnSpc>
            </a:pPr>
            <a:r>
              <a:rPr lang="en-US" sz="2200" dirty="0"/>
              <a:t>If all Streams report excess, report to EA immediately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PO will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 startAt="3"/>
            </a:pPr>
            <a:r>
              <a:rPr lang="en-US" sz="2600" dirty="0"/>
              <a:t>secure opening of Ballot Box and affix with tape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400" dirty="0"/>
              <a:t>Tape to be signed by PO and PA on tape &amp; on Ballot Box; take photo if allowed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400" dirty="0"/>
              <a:t>Check that morning seals are still intact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 startAt="3"/>
            </a:pPr>
            <a:r>
              <a:rPr lang="en-US" sz="2600" dirty="0"/>
              <a:t>complete Form 13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 startAt="3"/>
            </a:pPr>
            <a:r>
              <a:rPr lang="en-US" sz="2600" dirty="0"/>
              <a:t>keep unused Ballot Papers, cancelled Ballot Papers, Counterfoils of used Ballot Papers and marked Electoral Roll in single packet</a:t>
            </a:r>
            <a:r>
              <a:rPr lang="en-US" dirty="0"/>
              <a:t> </a:t>
            </a:r>
          </a:p>
          <a:p>
            <a:pPr marL="719138" lvl="1" indent="-274638">
              <a:lnSpc>
                <a:spcPct val="110000"/>
              </a:lnSpc>
            </a:pPr>
            <a:r>
              <a:rPr lang="en-US" sz="2400" dirty="0"/>
              <a:t>Affixed with tape, signed by PO &amp; PA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233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213112"/>
            <a:ext cx="5653326" cy="43739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 will determine</a:t>
            </a:r>
          </a:p>
          <a:p>
            <a:pPr lvl="1"/>
            <a:r>
              <a:rPr lang="en-US" dirty="0"/>
              <a:t>No of Ballot Papers issued</a:t>
            </a:r>
          </a:p>
          <a:p>
            <a:pPr lvl="1"/>
            <a:r>
              <a:rPr lang="en-US" dirty="0"/>
              <a:t>No of Ballot Papers unused</a:t>
            </a:r>
          </a:p>
          <a:p>
            <a:pPr lvl="1"/>
            <a:r>
              <a:rPr lang="en-US" dirty="0"/>
              <a:t>No of Ballot Papers cancelled</a:t>
            </a:r>
          </a:p>
          <a:p>
            <a:pPr marL="301943" lvl="1" indent="0">
              <a:buNone/>
            </a:pPr>
            <a:r>
              <a:rPr lang="en-US" dirty="0"/>
              <a:t>This should determine the number of Ballot Papers that has been cast into Ballot Box</a:t>
            </a:r>
          </a:p>
          <a:p>
            <a:pPr lvl="1"/>
            <a:r>
              <a:rPr lang="en-US" dirty="0"/>
              <a:t>Compare with Voter turnout in Form 720</a:t>
            </a:r>
          </a:p>
          <a:p>
            <a:r>
              <a:rPr lang="en-US" dirty="0"/>
              <a:t>PO will fill in and sign Form 13</a:t>
            </a:r>
          </a:p>
          <a:p>
            <a:pPr lvl="1"/>
            <a:r>
              <a:rPr lang="en-US" dirty="0"/>
              <a:t>PA will sign Form 13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 will not give a copy:</a:t>
            </a:r>
            <a:r>
              <a:rPr lang="en-US" dirty="0"/>
              <a:t> PA to copy onto empty Form 13 in PACA Kit </a:t>
            </a:r>
            <a:r>
              <a:rPr lang="en-US" b="1" dirty="0"/>
              <a:t>before</a:t>
            </a:r>
            <a:r>
              <a:rPr lang="en-US" dirty="0"/>
              <a:t> signing PO’s copy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80B86-4B94-01A0-824B-CF0FC3494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0" y="3365229"/>
            <a:ext cx="2969692" cy="16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006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4587" y="1940111"/>
            <a:ext cx="2538680" cy="4752789"/>
          </a:xfrm>
        </p:spPr>
        <p:txBody>
          <a:bodyPr lIns="0" tIns="0" rIns="0" bIns="0">
            <a:normAutofit/>
          </a:bodyPr>
          <a:lstStyle/>
          <a:p>
            <a:pPr marL="169863" indent="-169863"/>
            <a:r>
              <a:rPr lang="en-US" sz="2000" dirty="0"/>
              <a:t>Form 13 Part A already filled in before start of Polling</a:t>
            </a:r>
          </a:p>
          <a:p>
            <a:pPr marL="169863" indent="-169863"/>
            <a:r>
              <a:rPr lang="en-US" sz="2000" dirty="0"/>
              <a:t>Form 13 completed at end of Polling</a:t>
            </a:r>
          </a:p>
          <a:p>
            <a:pPr marL="360363" lvl="1" indent="-190500"/>
            <a:r>
              <a:rPr lang="en-US" sz="1800" dirty="0"/>
              <a:t>Signed by PO &amp; all PAs</a:t>
            </a:r>
          </a:p>
          <a:p>
            <a:pPr marL="360363" lvl="1" indent="-190500"/>
            <a:r>
              <a:rPr lang="en-US" sz="1800" dirty="0"/>
              <a:t>Form 13 will NOT be given to PA</a:t>
            </a:r>
            <a:endParaRPr lang="en-US" sz="2000" dirty="0"/>
          </a:p>
          <a:p>
            <a:pPr marL="360363" lvl="1" indent="-190500"/>
            <a:r>
              <a:rPr lang="en-US" sz="1800" dirty="0"/>
              <a:t>Copy all details onto your own empty Form 13 before signing PO’s Form 13</a:t>
            </a:r>
          </a:p>
          <a:p>
            <a:pPr marL="169863" indent="-169863"/>
            <a:r>
              <a:rPr lang="en-US" sz="2000" dirty="0"/>
              <a:t>Report Form 13 details to </a:t>
            </a:r>
            <a:r>
              <a:rPr lang="en-MY" sz="2000" dirty="0"/>
              <a:t>Station Master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9" y="412226"/>
            <a:ext cx="2589628" cy="1252728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Form 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10" y="322009"/>
            <a:ext cx="6223000" cy="612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6455" y="1295622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614794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6921" y="2398643"/>
            <a:ext cx="2322928" cy="4063206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Obtain details of Form 13 from each PA, whether the Form 13 is given by PO or not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Follow up if you do not get it by 6.30pm</a:t>
            </a:r>
            <a:r>
              <a:rPr lang="en-MY" sz="18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Text Form 13 details of each stream to Election Agent</a:t>
            </a:r>
            <a:r>
              <a:rPr lang="en-MY" sz="2000" dirty="0"/>
              <a:t> / Station Master Whatsapp group 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9" y="412226"/>
            <a:ext cx="2589628" cy="1252728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Form 13 </a:t>
            </a:r>
            <a:r>
              <a:rPr lang="mr-IN" dirty="0"/>
              <a:t>–</a:t>
            </a:r>
            <a:r>
              <a:rPr lang="en-US" dirty="0"/>
              <a:t> your task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61" y="322009"/>
            <a:ext cx="6223000" cy="612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7327" y="1295622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500933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70E5-70C1-F356-7125-4C7508A3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Training – Form 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34A4A-B991-3888-EED2-1008524A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D41F-26D2-5C72-A42B-E7546D52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9FAF-CE21-54B5-1F78-7A2FB675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66C56-6A85-4956-8257-A2622C3374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229852"/>
            <a:ext cx="3822192" cy="43572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 are trained not to give PA a copy of Form 13 or sign PA’s copy</a:t>
            </a:r>
          </a:p>
          <a:p>
            <a:r>
              <a:rPr lang="en-GB" dirty="0"/>
              <a:t>PO may misunderstand directive &amp; refuse PA to copy or even see Form 13</a:t>
            </a:r>
          </a:p>
          <a:p>
            <a:r>
              <a:rPr lang="en-GB" dirty="0"/>
              <a:t>Refer PO to </a:t>
            </a:r>
          </a:p>
          <a:p>
            <a:pPr lvl="1"/>
            <a:r>
              <a:rPr lang="en-GB" dirty="0"/>
              <a:t>PO training slide 68 Deck 2</a:t>
            </a:r>
          </a:p>
          <a:p>
            <a:r>
              <a:rPr lang="en-GB" dirty="0"/>
              <a:t>If still misunderstood, inform Station Master immediately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69602E-D9FC-AAD6-454A-91CF50F9AF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04" y="2775308"/>
            <a:ext cx="4780096" cy="3292954"/>
          </a:xfrm>
        </p:spPr>
      </p:pic>
    </p:spTree>
    <p:extLst>
      <p:ext uri="{BB962C8B-B14F-4D97-AF65-F5344CB8AC3E}">
        <p14:creationId xmlns:p14="http://schemas.microsoft.com/office/powerpoint/2010/main" val="2212498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969473"/>
            <a:ext cx="2857500" cy="2857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leading and managing others</a:t>
            </a:r>
          </a:p>
          <a:p>
            <a:r>
              <a:rPr lang="en-US" dirty="0"/>
              <a:t>Prompt response when unusual situations arises</a:t>
            </a:r>
          </a:p>
          <a:p>
            <a:r>
              <a:rPr lang="en-US" dirty="0"/>
              <a:t>Communicate with difficult people</a:t>
            </a:r>
          </a:p>
          <a:p>
            <a:r>
              <a:rPr lang="en-US" dirty="0"/>
              <a:t>Familiar with all Election &amp; PACABA procedures</a:t>
            </a:r>
          </a:p>
          <a:p>
            <a:r>
              <a:rPr lang="en-US" dirty="0"/>
              <a:t>Trustworthy and fair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will make a good Station Master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30396"/>
            <a:ext cx="1643091" cy="1756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691" y="5123438"/>
            <a:ext cx="19558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691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34024D-24CB-3E00-DEC5-40B9B20C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to your Forms?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20798-1958-D024-50A5-E5BAE900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7D78B-84D1-EF1E-054E-BB522613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7F682-4010-6371-5D9F-8BF39A90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731602-6427-294E-1274-3EB6FA796D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4872250"/>
            <a:ext cx="3822192" cy="17148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White Appointment Form</a:t>
            </a:r>
          </a:p>
          <a:p>
            <a:r>
              <a:rPr lang="en-GB" dirty="0"/>
              <a:t>Inserted into Package 5 into EC Bag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2A08A0-7F7F-328B-3225-1C7DD1DC65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872250"/>
            <a:ext cx="3822192" cy="17148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Red Secrecy Oath</a:t>
            </a:r>
          </a:p>
          <a:p>
            <a:r>
              <a:rPr lang="en-GB" dirty="0"/>
              <a:t>Will not be retained except that of last PA who is not also CA</a:t>
            </a:r>
          </a:p>
        </p:txBody>
      </p:sp>
      <p:pic>
        <p:nvPicPr>
          <p:cNvPr id="10" name="Picture 9" descr="screen-capture.png">
            <a:extLst>
              <a:ext uri="{FF2B5EF4-FFF2-40B4-BE49-F238E27FC236}">
                <a16:creationId xmlns:a16="http://schemas.microsoft.com/office/drawing/2014/main" id="{E8EE031E-74B4-126F-D6BE-CC58E20DBA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3937" y="2202213"/>
            <a:ext cx="1927627" cy="2453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-capture-1.png">
            <a:extLst>
              <a:ext uri="{FF2B5EF4-FFF2-40B4-BE49-F238E27FC236}">
                <a16:creationId xmlns:a16="http://schemas.microsoft.com/office/drawing/2014/main" id="{706127B5-A369-24DD-C6B2-FBD4E385F9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5593" y="2210593"/>
            <a:ext cx="2021310" cy="2453573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42196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45715"/>
            <a:ext cx="7408333" cy="28850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ALL TIMES, keep Ballot Box in view, either by yourself or by other PACABA assisting you</a:t>
            </a:r>
          </a:p>
          <a:p>
            <a:r>
              <a:rPr lang="en-US" dirty="0"/>
              <a:t>You may be asked to leave the room while furniture is rearranged into a Counting Room</a:t>
            </a:r>
          </a:p>
          <a:p>
            <a:pPr lvl="1"/>
            <a:r>
              <a:rPr lang="en-US" dirty="0"/>
              <a:t>Stay in the room if possible</a:t>
            </a:r>
          </a:p>
          <a:p>
            <a:pPr lvl="1"/>
            <a:r>
              <a:rPr lang="en-US" dirty="0"/>
              <a:t>If have to leave, ensure </a:t>
            </a:r>
            <a:r>
              <a:rPr lang="en-US" dirty="0">
                <a:solidFill>
                  <a:srgbClr val="FF0000"/>
                </a:solidFill>
              </a:rPr>
              <a:t>windows and doors open</a:t>
            </a:r>
          </a:p>
          <a:p>
            <a:r>
              <a:rPr lang="en-US" dirty="0"/>
              <a:t>PO may close the room to go for prayers or dinner</a:t>
            </a:r>
          </a:p>
          <a:p>
            <a:pPr lvl="1"/>
            <a:r>
              <a:rPr lang="en-US" dirty="0"/>
              <a:t>Ensure only PO has the key but keep </a:t>
            </a:r>
            <a:r>
              <a:rPr lang="en-US" dirty="0">
                <a:solidFill>
                  <a:srgbClr val="FF0000"/>
                </a:solidFill>
              </a:rPr>
              <a:t>windows open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Safeguard Ballot Box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5181600"/>
            <a:ext cx="1658472" cy="1280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5181600"/>
            <a:ext cx="1658472" cy="128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328" y="5181600"/>
            <a:ext cx="1658472" cy="1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88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70257" y="3256024"/>
            <a:ext cx="7824386" cy="3331041"/>
          </a:xfrm>
        </p:spPr>
        <p:txBody>
          <a:bodyPr>
            <a:normAutofit fontScale="92500"/>
          </a:bodyPr>
          <a:lstStyle/>
          <a:p>
            <a:r>
              <a:rPr lang="en-US" dirty="0"/>
              <a:t>Ensure all available PACABAs to be stationed outside Polling Stream to assist PACA in observing Ballot Boxes</a:t>
            </a:r>
            <a:r>
              <a:rPr lang="en-MY" dirty="0"/>
              <a:t> </a:t>
            </a:r>
          </a:p>
          <a:p>
            <a:pPr lvl="1"/>
            <a:r>
              <a:rPr lang="en-MY" dirty="0"/>
              <a:t>Ensure replacements if PA has dinner, prayers, or toilet break</a:t>
            </a:r>
          </a:p>
          <a:p>
            <a:r>
              <a:rPr lang="en-US" dirty="0"/>
              <a:t>If allowed, you should station yourself and your remaining team outside Polling Stream rooms where counting is taking place instead of at the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(especially if it is dark)</a:t>
            </a:r>
            <a:r>
              <a:rPr lang="en-MY" dirty="0"/>
              <a:t> </a:t>
            </a:r>
            <a:endParaRPr lang="en-US" dirty="0"/>
          </a:p>
          <a:p>
            <a:r>
              <a:rPr lang="en-US" dirty="0"/>
              <a:t>Release all PAs once counting start.  Ask them to clean up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endParaRPr lang="en-US" dirty="0"/>
          </a:p>
          <a:p>
            <a:pPr lvl="1"/>
            <a:r>
              <a:rPr lang="en-US" dirty="0"/>
              <a:t>leave it cleaner than you found it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Arrangements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948" y="1836278"/>
            <a:ext cx="1517885" cy="1419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5" y="2040629"/>
            <a:ext cx="2400405" cy="12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495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3927" y="2544417"/>
            <a:ext cx="6427221" cy="40426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 interior, villages are grouped into clusters of villages (or longhouses into a village) and one of the villages (or longhouse) will be the Polling Stream</a:t>
            </a:r>
          </a:p>
          <a:p>
            <a:pPr>
              <a:lnSpc>
                <a:spcPct val="110000"/>
              </a:lnSpc>
            </a:pPr>
            <a:r>
              <a:rPr lang="en-US" dirty="0"/>
              <a:t>If number of voters is not numerous, polling hours may be reduced. 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Reduced polling hours gazetted in Election Gazette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Notice of reduced hours posted at entrance of Polling place for at least 72 hours</a:t>
            </a:r>
          </a:p>
          <a:p>
            <a:pPr>
              <a:lnSpc>
                <a:spcPct val="110000"/>
              </a:lnSpc>
            </a:pPr>
            <a:r>
              <a:rPr lang="en-US" dirty="0"/>
              <a:t>Although not mandated by Regulations, try to persuade PO not to count the votes until after 5pm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you succeed, watch Ballot Box until Counting time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you fail, try delay announcement of results until 6pm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Polling hours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1917743"/>
            <a:ext cx="1874513" cy="1314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4" y="5266048"/>
            <a:ext cx="1900288" cy="13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366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2692638"/>
            <a:ext cx="5546997" cy="3894428"/>
          </a:xfrm>
        </p:spPr>
        <p:txBody>
          <a:bodyPr>
            <a:normAutofit fontScale="70000" lnSpcReduction="20000"/>
          </a:bodyPr>
          <a:lstStyle/>
          <a:p>
            <a:pPr marL="187325" indent="-187325">
              <a:lnSpc>
                <a:spcPct val="110000"/>
              </a:lnSpc>
            </a:pPr>
            <a:r>
              <a:rPr lang="en-US" dirty="0"/>
              <a:t>If PO is responsible for more than one venue (may not be a separate stream), a single Ballot Box will move from one venue to the next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At first location, Ballot Box will be sealed before move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At new location, Ballot Box will be unsealed before Polling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New Form 13 will be filled in, superseding earlier Form 13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/>
              <a:t>PO to inform PA where Counting will take place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/>
              <a:t>Counting will take place as if one single Form 13 and one Ballot Box all along</a:t>
            </a:r>
          </a:p>
          <a:p>
            <a:pPr>
              <a:lnSpc>
                <a:spcPct val="110000"/>
              </a:lnSpc>
            </a:pPr>
            <a:r>
              <a:rPr lang="en-US" dirty="0"/>
              <a:t>There must be a PACA team in each location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First team to sign on seal with 4-digit code and/or rubber stamp, inform second team and take a photo if permitted, before Ballot Box is moved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Second team checks 4-digit code and/or stamp and take photo before the seal is removed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Ballot </a:t>
            </a:r>
            <a:r>
              <a:rPr lang="en-US" dirty="0"/>
              <a:t>Boxes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37" y="2692638"/>
            <a:ext cx="2657523" cy="176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35" y="4621280"/>
            <a:ext cx="2624425" cy="19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52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57" y="3329087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90190"/>
            <a:ext cx="6031957" cy="3896875"/>
          </a:xfrm>
        </p:spPr>
        <p:txBody>
          <a:bodyPr>
            <a:normAutofit fontScale="85000" lnSpcReduction="10000"/>
          </a:bodyPr>
          <a:lstStyle/>
          <a:p>
            <a:pPr marL="269875" indent="-269875">
              <a:buFont typeface="+mj-lt"/>
              <a:buAutoNum type="arabicPeriod"/>
            </a:pPr>
            <a:r>
              <a:rPr lang="en-US" dirty="0"/>
              <a:t>Other PA note Voter number in chronological order or list bring out of room or text Voter numbers</a:t>
            </a:r>
          </a:p>
          <a:p>
            <a:pPr lvl="1"/>
            <a:r>
              <a:rPr lang="en-US" dirty="0"/>
              <a:t>Inform PO and Station Master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PO asks PA to be replaced every two hours</a:t>
            </a:r>
          </a:p>
          <a:p>
            <a:pPr lvl="1"/>
            <a:r>
              <a:rPr lang="en-US" dirty="0"/>
              <a:t>Regulations is minimum two hours, not maximum</a:t>
            </a:r>
          </a:p>
          <a:p>
            <a:pPr lvl="2"/>
            <a:r>
              <a:rPr lang="en-US" dirty="0"/>
              <a:t>Sec 14 (1A) Election Offenses Act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Other party’s material within 50m of Polling Centre </a:t>
            </a:r>
          </a:p>
          <a:p>
            <a:pPr lvl="1"/>
            <a:r>
              <a:rPr lang="en-US" dirty="0"/>
              <a:t>Prohibited under Sec24B(7) Elections Offenses Act </a:t>
            </a:r>
          </a:p>
          <a:p>
            <a:pPr lvl="1"/>
            <a:r>
              <a:rPr lang="en-US" dirty="0"/>
              <a:t>Take photo and inform Station Officer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PO do not give any copy of Form 13</a:t>
            </a:r>
          </a:p>
          <a:p>
            <a:pPr lvl="1"/>
            <a:r>
              <a:rPr lang="en-US" dirty="0"/>
              <a:t>PA to copy all details to own Form 13 before signing the PO’s Form 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Potential Issues</a:t>
            </a:r>
          </a:p>
        </p:txBody>
      </p:sp>
    </p:spTree>
    <p:extLst>
      <p:ext uri="{BB962C8B-B14F-4D97-AF65-F5344CB8AC3E}">
        <p14:creationId xmlns:p14="http://schemas.microsoft.com/office/powerpoint/2010/main" val="35364335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Polling and Postal Voting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094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B5AA16-E149-4BA4-A558-27EA292A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16" y="270933"/>
            <a:ext cx="2211810" cy="26312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Polling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3669665"/>
            <a:ext cx="3822192" cy="2917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Eligibility</a:t>
            </a:r>
          </a:p>
          <a:p>
            <a:r>
              <a:rPr lang="en-US" dirty="0"/>
              <a:t>EC officers</a:t>
            </a:r>
          </a:p>
          <a:p>
            <a:r>
              <a:rPr lang="en-US" dirty="0"/>
              <a:t>Police</a:t>
            </a:r>
          </a:p>
          <a:p>
            <a:r>
              <a:rPr lang="en-US" dirty="0"/>
              <a:t>Army</a:t>
            </a:r>
          </a:p>
          <a:p>
            <a:pPr marL="0" indent="0">
              <a:buNone/>
            </a:pPr>
            <a:r>
              <a:rPr lang="en-US" dirty="0"/>
              <a:t>on duty on Election Day</a:t>
            </a:r>
          </a:p>
          <a:p>
            <a:r>
              <a:rPr lang="en-US" dirty="0"/>
              <a:t>and their spouses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ENSURE TURNOUT IS NOT MORE THAN THOSE REGISTERED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1" y="2902226"/>
            <a:ext cx="4305209" cy="368483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Separate Polling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Special sticker for Form 13 &amp; Ballot Box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is Assistant Returning Officer</a:t>
            </a:r>
          </a:p>
          <a:p>
            <a:pPr>
              <a:lnSpc>
                <a:spcPct val="110000"/>
              </a:lnSpc>
            </a:pPr>
            <a:r>
              <a:rPr lang="en-US" dirty="0"/>
              <a:t>Same procedures as Normal Polling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Except (usually) 3 days before Election Day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Regulations: 7 days after Nomination Day until 3 days before Election Day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Ink must last that long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normal hours, but could differ 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2pm if &lt; 50 voters</a:t>
            </a:r>
          </a:p>
          <a:p>
            <a:pPr>
              <a:lnSpc>
                <a:spcPct val="110000"/>
              </a:lnSpc>
            </a:pPr>
            <a:r>
              <a:rPr lang="en-US" dirty="0"/>
              <a:t>Ensure recording of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Form 13 total after Early Voting</a:t>
            </a:r>
          </a:p>
          <a:p>
            <a:pPr>
              <a:lnSpc>
                <a:spcPct val="110000"/>
              </a:lnSpc>
            </a:pPr>
            <a:r>
              <a:rPr lang="en-US" dirty="0"/>
              <a:t>Counting after 5pm Election Day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Complications over watching Ballot Boxes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62879"/>
            <a:ext cx="2713597" cy="17067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CC1DC1-CB69-4D25-D425-5E88C9104DF0}"/>
              </a:ext>
            </a:extLst>
          </p:cNvPr>
          <p:cNvCxnSpPr>
            <a:cxnSpLocks/>
          </p:cNvCxnSpPr>
          <p:nvPr/>
        </p:nvCxnSpPr>
        <p:spPr>
          <a:xfrm flipV="1">
            <a:off x="7670805" y="748408"/>
            <a:ext cx="681567" cy="245508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8F66005-DCCF-2792-9B1F-5321F3C97AC7}"/>
              </a:ext>
            </a:extLst>
          </p:cNvPr>
          <p:cNvSpPr/>
          <p:nvPr/>
        </p:nvSpPr>
        <p:spPr>
          <a:xfrm>
            <a:off x="8068959" y="338328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81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Postal Votes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7752" y="1989221"/>
            <a:ext cx="4305208" cy="459784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Eligibility</a:t>
            </a:r>
          </a:p>
          <a:p>
            <a:pPr>
              <a:lnSpc>
                <a:spcPct val="110000"/>
              </a:lnSpc>
            </a:pPr>
            <a:r>
              <a:rPr lang="en-US" dirty="0"/>
              <a:t>On duty on Early &amp; Election Day and wishes to vote by postal votes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EC, Police, Military, Malaysian Maritime Enforcement Agency, Prisons Dept, Malaysian Fire and Rescue Dept, government hospitals &amp; clinics, police volunteers, Civil </a:t>
            </a:r>
            <a:r>
              <a:rPr lang="en-US" dirty="0" err="1"/>
              <a:t>Defence</a:t>
            </a:r>
            <a:r>
              <a:rPr lang="en-US" dirty="0"/>
              <a:t> Force, Immigration Dept, National Disaster Management Agency, and Registration Dept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Media workers</a:t>
            </a:r>
          </a:p>
          <a:p>
            <a:pPr>
              <a:lnSpc>
                <a:spcPct val="110000"/>
              </a:lnSpc>
            </a:pPr>
            <a:r>
              <a:rPr lang="en-US" dirty="0"/>
              <a:t>Malaysians with permanent address overseas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Must have returned to Malaysia 30 days in last 5 years</a:t>
            </a:r>
          </a:p>
          <a:p>
            <a:pPr>
              <a:lnSpc>
                <a:spcPct val="110000"/>
              </a:lnSpc>
            </a:pPr>
            <a:r>
              <a:rPr lang="en-US" dirty="0"/>
              <a:t>And their spouses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908714" y="4668253"/>
            <a:ext cx="4041648" cy="19188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Application must be made </a:t>
            </a:r>
            <a:r>
              <a:rPr lang="mr-IN" dirty="0"/>
              <a:t>–</a:t>
            </a:r>
            <a:r>
              <a:rPr lang="en-US" dirty="0"/>
              <a:t> Form 1A (foreign) or 1C (domestic) from EC website</a:t>
            </a:r>
          </a:p>
          <a:p>
            <a:pPr lvl="1"/>
            <a:r>
              <a:rPr lang="en-US" dirty="0"/>
              <a:t>Copy of </a:t>
            </a:r>
            <a:r>
              <a:rPr lang="en-US" dirty="0" err="1"/>
              <a:t>MyKad</a:t>
            </a:r>
            <a:r>
              <a:rPr lang="en-US" dirty="0"/>
              <a:t>/Passport</a:t>
            </a:r>
          </a:p>
          <a:p>
            <a:r>
              <a:rPr lang="en-US" dirty="0"/>
              <a:t>Deadline: </a:t>
            </a:r>
          </a:p>
          <a:p>
            <a:pPr lvl="1"/>
            <a:r>
              <a:rPr lang="en-US" dirty="0"/>
              <a:t>1A: Nomination day </a:t>
            </a:r>
          </a:p>
          <a:p>
            <a:pPr lvl="1"/>
            <a:r>
              <a:rPr lang="en-US" dirty="0"/>
              <a:t>1C: 5 days before Election Day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DC5A2-4C26-D9F7-7C67-95CE42840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22" y="2630818"/>
            <a:ext cx="3650573" cy="20534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38119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D2C74AD-0AC4-6B8F-A294-F50AE0F8A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74" y="5475699"/>
            <a:ext cx="1621098" cy="910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FB2308-E915-D803-23AF-5EFF4DAD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3" y="5451494"/>
            <a:ext cx="1424311" cy="90324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Voter receives four items</a:t>
            </a:r>
          </a:p>
          <a:p>
            <a:pPr marL="0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/>
              <a:t>Ballot Paper(s)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/>
              <a:t>Envelope A</a:t>
            </a:r>
          </a:p>
          <a:p>
            <a:pPr marL="581343" lvl="2" indent="0">
              <a:buNone/>
            </a:pPr>
            <a:r>
              <a:rPr lang="en-US" sz="1200" dirty="0"/>
              <a:t>Parliament: White</a:t>
            </a:r>
          </a:p>
          <a:p>
            <a:pPr marL="581343" lvl="2" indent="0">
              <a:buNone/>
            </a:pPr>
            <a:r>
              <a:rPr lang="en-US" sz="1200" dirty="0"/>
              <a:t>State: Pink</a:t>
            </a:r>
          </a:p>
          <a:p>
            <a:pPr marL="581343" lvl="2" indent="0">
              <a:buNone/>
            </a:pPr>
            <a:r>
              <a:rPr lang="en-US" dirty="0"/>
              <a:t>Form 2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/>
              <a:t>Envelope B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Postal Voter Procedures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25" y="3301877"/>
            <a:ext cx="754715" cy="566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25" y="4794719"/>
            <a:ext cx="754715" cy="656775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2892685" y="4350927"/>
            <a:ext cx="1081817" cy="2314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892685" y="5960599"/>
            <a:ext cx="2869666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cxnSpLocks/>
          </p:cNvCxnSpPr>
          <p:nvPr/>
        </p:nvCxnSpPr>
        <p:spPr>
          <a:xfrm>
            <a:off x="3257210" y="3574508"/>
            <a:ext cx="1222783" cy="39977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cxnSpLocks/>
          </p:cNvCxnSpPr>
          <p:nvPr/>
        </p:nvCxnSpPr>
        <p:spPr>
          <a:xfrm rot="16200000" flipH="1">
            <a:off x="4973259" y="4351166"/>
            <a:ext cx="1317960" cy="1271205"/>
          </a:xfrm>
          <a:prstGeom prst="bentConnector3">
            <a:avLst>
              <a:gd name="adj1" fmla="val 131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773333" y="5960599"/>
            <a:ext cx="7876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cxnSpLocks/>
          </p:cNvCxnSpPr>
          <p:nvPr/>
        </p:nvCxnSpPr>
        <p:spPr>
          <a:xfrm>
            <a:off x="2892685" y="5187189"/>
            <a:ext cx="3375157" cy="396769"/>
          </a:xfrm>
          <a:prstGeom prst="bentConnector3">
            <a:avLst>
              <a:gd name="adj1" fmla="val 9990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9977" y="323132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33847" y="2577746"/>
            <a:ext cx="1701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arrive at RO Office by Close of Polling Election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Post/Courier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Deposit at Embassy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delivery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50CE-0722-48C9-6C25-72A1AE965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01" y="5114838"/>
            <a:ext cx="1349393" cy="674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C69C87-879E-20CB-7F0C-7882C30B4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33" y="5800563"/>
            <a:ext cx="1370085" cy="8327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C29730-5D5C-2D73-D4E6-C6516D022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6" y="4077877"/>
            <a:ext cx="876300" cy="546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C2FEF4-F4B0-D366-9485-866C7A2F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60" y="3990700"/>
            <a:ext cx="1081817" cy="6741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89749" y="4877946"/>
            <a:ext cx="178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Signed by Voter &amp; Witness</a:t>
            </a:r>
          </a:p>
        </p:txBody>
      </p:sp>
    </p:spTree>
    <p:extLst>
      <p:ext uri="{BB962C8B-B14F-4D97-AF65-F5344CB8AC3E}">
        <p14:creationId xmlns:p14="http://schemas.microsoft.com/office/powerpoint/2010/main" val="271586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your appointment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973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679701" y="3323967"/>
            <a:ext cx="2830742" cy="326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Ensure</a:t>
            </a:r>
          </a:p>
          <a:p>
            <a:r>
              <a:rPr lang="en-US" dirty="0"/>
              <a:t>Signed by Voter and Witness</a:t>
            </a:r>
          </a:p>
          <a:p>
            <a:r>
              <a:rPr lang="en-US" dirty="0"/>
              <a:t>Same serial number on Ballot Paper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Postal Voting – Form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7" y="1878064"/>
            <a:ext cx="4514752" cy="46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412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xplosion 2 19"/>
          <p:cNvSpPr/>
          <p:nvPr/>
        </p:nvSpPr>
        <p:spPr>
          <a:xfrm>
            <a:off x="3324499" y="3933028"/>
            <a:ext cx="1387629" cy="1006991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24 hour notice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Postal Process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288904" y="2366651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Fix postal ballots total</a:t>
            </a:r>
          </a:p>
          <a:p>
            <a:r>
              <a:rPr lang="en-US" dirty="0"/>
              <a:t>RO to provide date for final postal ballots approved</a:t>
            </a:r>
          </a:p>
          <a:p>
            <a:r>
              <a:rPr lang="en-US" dirty="0"/>
              <a:t>Obtain final total approved and Postal Electoral Roll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288904" y="4529666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Counting of votes</a:t>
            </a:r>
          </a:p>
          <a:p>
            <a:r>
              <a:rPr lang="en-US" dirty="0"/>
              <a:t>Counting as normal but using  Form 15</a:t>
            </a:r>
          </a:p>
          <a:p>
            <a:r>
              <a:rPr lang="en-US" b="1" dirty="0"/>
              <a:t>Total ballots counted ≤ Total envelopes opened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114800" y="2366651"/>
            <a:ext cx="365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Issue ballot papers</a:t>
            </a:r>
          </a:p>
          <a:p>
            <a:r>
              <a:rPr lang="en-US" dirty="0"/>
              <a:t>Only one Ballot Paper issued to only those on postal electoral roll</a:t>
            </a:r>
          </a:p>
          <a:p>
            <a:r>
              <a:rPr lang="en-US" b="1" dirty="0"/>
              <a:t>Total ballot papers issued = postal ballots approved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114800" y="4529667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Opening postal envelopes</a:t>
            </a:r>
          </a:p>
          <a:p>
            <a:r>
              <a:rPr lang="en-US" dirty="0"/>
              <a:t>Check 2 criteria to be valid</a:t>
            </a:r>
          </a:p>
          <a:p>
            <a:pPr marL="444500" lvl="1" indent="-141288"/>
            <a:r>
              <a:rPr lang="en-US" dirty="0"/>
              <a:t>Ballot paper number = Form 2 = Envelope A</a:t>
            </a:r>
          </a:p>
          <a:p>
            <a:pPr marL="444500" lvl="1" indent="-141288"/>
            <a:r>
              <a:rPr lang="en-US" dirty="0"/>
              <a:t>Form 2 signed by Voter &amp; witness</a:t>
            </a:r>
          </a:p>
          <a:p>
            <a:r>
              <a:rPr lang="en-US" b="1" dirty="0"/>
              <a:t>Total envelopes opened ≤ Ballot papers issued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760553" y="3016616"/>
            <a:ext cx="354247" cy="117618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3760553" y="4866533"/>
            <a:ext cx="354247" cy="117618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>
            <a:off x="7772400" y="5463252"/>
            <a:ext cx="912396" cy="579463"/>
          </a:xfrm>
          <a:prstGeom prst="ben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>
            <a:off x="7938866" y="2850150"/>
            <a:ext cx="579464" cy="912396"/>
          </a:xfrm>
          <a:prstGeom prst="ben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Explosion 2 18"/>
          <p:cNvSpPr/>
          <p:nvPr/>
        </p:nvSpPr>
        <p:spPr>
          <a:xfrm>
            <a:off x="3263327" y="1684642"/>
            <a:ext cx="1387629" cy="1006991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24 hour notice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D1E7E-46DB-5F46-A917-E4666C40B733}"/>
              </a:ext>
            </a:extLst>
          </p:cNvPr>
          <p:cNvSpPr txBox="1"/>
          <p:nvPr/>
        </p:nvSpPr>
        <p:spPr>
          <a:xfrm>
            <a:off x="193639" y="21819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1️⃣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76117-06A0-AA4C-A331-8D5C40660F4A}"/>
              </a:ext>
            </a:extLst>
          </p:cNvPr>
          <p:cNvSpPr txBox="1"/>
          <p:nvPr/>
        </p:nvSpPr>
        <p:spPr>
          <a:xfrm>
            <a:off x="8439598" y="23736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2️⃣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6E2C9E-343D-404F-843B-8FB9D1531821}"/>
              </a:ext>
            </a:extLst>
          </p:cNvPr>
          <p:cNvSpPr txBox="1"/>
          <p:nvPr/>
        </p:nvSpPr>
        <p:spPr>
          <a:xfrm>
            <a:off x="8522596" y="62399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3️⃣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4D0818-CC0A-D544-8ADA-542FB64B1A13}"/>
              </a:ext>
            </a:extLst>
          </p:cNvPr>
          <p:cNvSpPr txBox="1"/>
          <p:nvPr/>
        </p:nvSpPr>
        <p:spPr>
          <a:xfrm>
            <a:off x="142730" y="63101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4️⃣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53F93C-BFD6-38A9-9480-4BB9556E8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5" y="3623760"/>
            <a:ext cx="1389191" cy="17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62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Administering Postal Voting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0359" y="3445042"/>
            <a:ext cx="4294793" cy="31420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Separate stream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 is Assistant Returning Officer</a:t>
            </a:r>
          </a:p>
          <a:p>
            <a:pPr>
              <a:lnSpc>
                <a:spcPct val="110000"/>
              </a:lnSpc>
            </a:pPr>
            <a:r>
              <a:rPr lang="en-US" dirty="0"/>
              <a:t>Dates of issuing &amp; opening of Postal Ballots determined by RO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Must give 24 hours notice for the first instance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May be more than once, subsequent dates “appropriate notice”</a:t>
            </a:r>
          </a:p>
          <a:p>
            <a:pPr>
              <a:lnSpc>
                <a:spcPct val="110000"/>
              </a:lnSpc>
            </a:pPr>
            <a:r>
              <a:rPr lang="en-US" dirty="0"/>
              <a:t>Normally in RO Office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690191"/>
            <a:ext cx="4162778" cy="38968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Ballot Box is used to hold Postal envelopes returned to RO Office but not yet opened or sorted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By day: Under control of ARO Postal Ballots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By night: Kept in Police lockup, key kept by ARO Postal Ballot</a:t>
            </a:r>
          </a:p>
          <a:p>
            <a:pPr>
              <a:lnSpc>
                <a:spcPct val="110000"/>
              </a:lnSpc>
            </a:pPr>
            <a:r>
              <a:rPr lang="en-US" dirty="0"/>
              <a:t>Opening Postal Ballots normally start 2pm Election Day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May have additional day (or morning session) if high volume</a:t>
            </a:r>
          </a:p>
          <a:p>
            <a:pPr>
              <a:lnSpc>
                <a:spcPct val="110000"/>
              </a:lnSpc>
            </a:pPr>
            <a:r>
              <a:rPr lang="en-US" dirty="0"/>
              <a:t>Counting of Postal Ballots after 6pm Polling 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83" y="1690290"/>
            <a:ext cx="2695145" cy="17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572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Postal Votes – Issuing procedures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684104"/>
            <a:ext cx="4041647" cy="29029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Documenting Postal Votes</a:t>
            </a:r>
          </a:p>
          <a:p>
            <a:pPr marL="0" indent="0">
              <a:buNone/>
            </a:pPr>
            <a:r>
              <a:rPr lang="en-US" dirty="0"/>
              <a:t>Form Format A</a:t>
            </a:r>
          </a:p>
          <a:p>
            <a:pPr marL="274638" indent="-274638"/>
            <a:r>
              <a:rPr lang="en-US" dirty="0"/>
              <a:t>Pos Malaysia list of Postal Ballot recipients</a:t>
            </a:r>
          </a:p>
          <a:p>
            <a:pPr marL="274638" indent="-274638"/>
            <a:r>
              <a:rPr lang="en-US" dirty="0"/>
              <a:t>Pos Malaysia acknowledgment of receipt</a:t>
            </a:r>
          </a:p>
          <a:p>
            <a:pPr marL="0" indent="0">
              <a:buNone/>
            </a:pPr>
            <a:r>
              <a:rPr lang="en-US" dirty="0"/>
              <a:t>Form 754</a:t>
            </a:r>
          </a:p>
          <a:p>
            <a:pPr marL="274638" indent="-274638"/>
            <a:r>
              <a:rPr lang="en-US" dirty="0"/>
              <a:t>Number of Postal Ballots issued by departments and overseas</a:t>
            </a:r>
          </a:p>
          <a:p>
            <a:pPr marL="274638" indent="-274638"/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390274"/>
            <a:ext cx="4041646" cy="416668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Issuing Procedures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Similar to Ordinary Voting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Rubber Stamp Form 753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Ballot Box shown to be empty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Postal Clerk 1 call out name &amp; number and mark name &amp; ‘PP’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Postal Clerk 2 issue Ballot Paper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Specific to Postal Voting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 startAt="3"/>
            </a:pPr>
            <a:r>
              <a:rPr lang="en-US" dirty="0"/>
              <a:t>Postal Clerk 3 write Ballot Paper number on Form 2 &amp; Envelope A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 startAt="3"/>
            </a:pPr>
            <a:r>
              <a:rPr lang="en-US" dirty="0"/>
              <a:t>Postal Clerk 4 insert Ballot Paper, Form 2, Envelopes A and B into postal envelope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31CFF0-8610-C10E-3099-35520227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1807198"/>
            <a:ext cx="2628726" cy="17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4488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Postal Votes – Opening procedures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356645"/>
            <a:ext cx="4041647" cy="323042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Opening Postal Ballots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All trays shown to be empty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Total Envelopes B counted</a:t>
            </a:r>
          </a:p>
          <a:p>
            <a:pPr marL="225425" indent="-225425"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</a:rPr>
              <a:t>Ensure that total opened not more than total issued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Each Envelope B must have Form 2 &amp; Ballot Paper and/or Envelope A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dirty="0"/>
              <a:t>Form 2 may be in Envelope A</a:t>
            </a:r>
          </a:p>
          <a:p>
            <a:pPr marL="226695" indent="-254000">
              <a:lnSpc>
                <a:spcPct val="110000"/>
              </a:lnSpc>
            </a:pPr>
            <a:r>
              <a:rPr lang="en-US" dirty="0"/>
              <a:t>Criteria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dirty="0"/>
              <a:t>Form 2 signed by Voter &amp; Witness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dirty="0"/>
              <a:t>Same Ballot Paper serial number on Envelope A and Form 2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1" y="2517913"/>
            <a:ext cx="4041647" cy="406915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Sorting of Postal Votes</a:t>
            </a:r>
          </a:p>
          <a:p>
            <a:pPr marL="274638" indent="-274638">
              <a:lnSpc>
                <a:spcPct val="110000"/>
              </a:lnSpc>
            </a:pPr>
            <a:r>
              <a:rPr lang="en-US" sz="2600" dirty="0"/>
              <a:t>Valid Postal Ballots inserted into Ballot Box</a:t>
            </a:r>
          </a:p>
          <a:p>
            <a:pPr marL="274638" indent="-274638">
              <a:lnSpc>
                <a:spcPct val="110000"/>
              </a:lnSpc>
            </a:pPr>
            <a:r>
              <a:rPr lang="en-US" sz="2600" dirty="0"/>
              <a:t>Rejected Postal Ballots into Rejected basket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No Envelope A/Ballot Paper AND Form 2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Ballot Paper serial number differs from Form 2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Form 2 not signed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Recorded on Form 755 </a:t>
            </a:r>
          </a:p>
          <a:p>
            <a:pPr marL="226695" indent="-254000">
              <a:lnSpc>
                <a:spcPct val="110000"/>
              </a:lnSpc>
            </a:pPr>
            <a:r>
              <a:rPr lang="en-US" sz="2600" dirty="0"/>
              <a:t>After opening, RO will inform when counting will take place</a:t>
            </a:r>
          </a:p>
          <a:p>
            <a:pPr marL="539750" lvl="1" indent="-238125">
              <a:lnSpc>
                <a:spcPct val="110000"/>
              </a:lnSpc>
            </a:pPr>
            <a:r>
              <a:rPr lang="en-US" sz="2300" dirty="0"/>
              <a:t>Counting as normal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Results on Form 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C80D55-E2D4-7973-5CAF-D4D7B673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2" y="2090137"/>
            <a:ext cx="2363401" cy="13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692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462405" y="1676311"/>
            <a:ext cx="963556" cy="929951"/>
            <a:chOff x="807092" y="2521163"/>
            <a:chExt cx="963556" cy="929951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50" y="2521163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" name="TextBox 114"/>
            <p:cNvSpPr txBox="1"/>
            <p:nvPr/>
          </p:nvSpPr>
          <p:spPr>
            <a:xfrm>
              <a:off x="807092" y="2794315"/>
              <a:ext cx="96355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Envelope A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7769" y="5588434"/>
            <a:ext cx="929951" cy="929951"/>
            <a:chOff x="5729314" y="3592112"/>
            <a:chExt cx="929951" cy="92995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314" y="3592112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5773608" y="4134758"/>
              <a:ext cx="854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Form 2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Postal Votes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445352" y="4079657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Form 2 </a:t>
            </a:r>
            <a:r>
              <a:rPr lang="en-US" sz="1600" spc="-120" dirty="0">
                <a:solidFill>
                  <a:schemeClr val="tx1"/>
                </a:solidFill>
              </a:rPr>
              <a:t>signed?</a:t>
            </a:r>
            <a:endParaRPr lang="en-US" sz="1600" dirty="0">
              <a:solidFill>
                <a:schemeClr val="tx1"/>
              </a:solidFill>
            </a:endParaRPr>
          </a:p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spc="-130" dirty="0">
                <a:solidFill>
                  <a:schemeClr val="tx1"/>
                </a:solidFill>
              </a:rPr>
              <a:t>Form  2</a:t>
            </a:r>
            <a:r>
              <a:rPr lang="en-US" sz="1600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spc="-140" dirty="0">
                <a:solidFill>
                  <a:schemeClr val="tx1"/>
                </a:solidFill>
              </a:rPr>
              <a:t>Ballot Paper</a:t>
            </a:r>
          </a:p>
        </p:txBody>
      </p:sp>
      <p:sp>
        <p:nvSpPr>
          <p:cNvPr id="12" name="Diamond 11"/>
          <p:cNvSpPr/>
          <p:nvPr/>
        </p:nvSpPr>
        <p:spPr>
          <a:xfrm>
            <a:off x="6536073" y="2986139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Contain Form 2 &amp; Ballot Paper?</a:t>
            </a:r>
          </a:p>
        </p:txBody>
      </p:sp>
      <p:cxnSp>
        <p:nvCxnSpPr>
          <p:cNvPr id="23" name="Straight Arrow Connector 22"/>
          <p:cNvCxnSpPr>
            <a:stCxn id="63" idx="3"/>
            <a:endCxn id="67" idx="1"/>
          </p:cNvCxnSpPr>
          <p:nvPr/>
        </p:nvCxnSpPr>
        <p:spPr>
          <a:xfrm>
            <a:off x="5326308" y="2186807"/>
            <a:ext cx="15643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0"/>
          </p:cNvCxnSpPr>
          <p:nvPr/>
        </p:nvCxnSpPr>
        <p:spPr>
          <a:xfrm flipH="1">
            <a:off x="4580084" y="2833739"/>
            <a:ext cx="5880" cy="1245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670805" y="2833739"/>
            <a:ext cx="1865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84157" y="433166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14225" y="451633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0" idx="2"/>
            <a:endCxn id="74" idx="0"/>
          </p:cNvCxnSpPr>
          <p:nvPr/>
        </p:nvCxnSpPr>
        <p:spPr>
          <a:xfrm>
            <a:off x="7672670" y="4700999"/>
            <a:ext cx="0" cy="959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46223" y="344607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391039" y="53400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cxnSp>
        <p:nvCxnSpPr>
          <p:cNvPr id="54" name="Elbow Connector 53"/>
          <p:cNvCxnSpPr>
            <a:stCxn id="37" idx="1"/>
          </p:cNvCxnSpPr>
          <p:nvPr/>
        </p:nvCxnSpPr>
        <p:spPr>
          <a:xfrm rot="10800000" flipV="1">
            <a:off x="4585965" y="3630737"/>
            <a:ext cx="1560259" cy="448920"/>
          </a:xfrm>
          <a:prstGeom prst="bentConnector3">
            <a:avLst>
              <a:gd name="adj1" fmla="val 9974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31" idx="2"/>
            <a:endCxn id="74" idx="1"/>
          </p:cNvCxnSpPr>
          <p:nvPr/>
        </p:nvCxnSpPr>
        <p:spPr>
          <a:xfrm rot="16200000" flipH="1">
            <a:off x="5985360" y="4903043"/>
            <a:ext cx="1239712" cy="12049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468157" y="2210551"/>
            <a:ext cx="364773" cy="2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832930" y="1591055"/>
            <a:ext cx="1493378" cy="1191503"/>
            <a:chOff x="3832930" y="1591055"/>
            <a:chExt cx="1493378" cy="1191503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0" y="1591055"/>
              <a:ext cx="1493378" cy="119150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997556" y="2257582"/>
              <a:ext cx="1168812" cy="4524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Open Envelope B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90705" y="1591055"/>
            <a:ext cx="1493378" cy="1191503"/>
            <a:chOff x="3832930" y="1591055"/>
            <a:chExt cx="1493378" cy="119150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0" y="1591055"/>
              <a:ext cx="1493378" cy="119150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962280" y="2257582"/>
              <a:ext cx="1239980" cy="4524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Open Envelope A</a:t>
              </a:r>
            </a:p>
          </p:txBody>
        </p:sp>
      </p:grpSp>
      <p:cxnSp>
        <p:nvCxnSpPr>
          <p:cNvPr id="70" name="Elbow Connector 69"/>
          <p:cNvCxnSpPr>
            <a:stCxn id="71" idx="2"/>
          </p:cNvCxnSpPr>
          <p:nvPr/>
        </p:nvCxnSpPr>
        <p:spPr>
          <a:xfrm rot="16200000" flipH="1">
            <a:off x="4342251" y="3931552"/>
            <a:ext cx="3342818" cy="104483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302732" y="24132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7207694" y="5660401"/>
            <a:ext cx="929951" cy="929951"/>
            <a:chOff x="5729314" y="3592112"/>
            <a:chExt cx="929951" cy="929951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314" y="3592112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75" name="TextBox 74"/>
            <p:cNvSpPr txBox="1"/>
            <p:nvPr/>
          </p:nvSpPr>
          <p:spPr>
            <a:xfrm>
              <a:off x="5785367" y="4134758"/>
              <a:ext cx="798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Reject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425961" y="5524732"/>
            <a:ext cx="932395" cy="1069651"/>
            <a:chOff x="1425961" y="5524732"/>
            <a:chExt cx="932395" cy="106965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961" y="5524732"/>
              <a:ext cx="932395" cy="1069651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437720" y="5698584"/>
              <a:ext cx="920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Ballot Box</a:t>
              </a: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954" y="1439776"/>
            <a:ext cx="622578" cy="622578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038019" y="325722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1757082" y="300923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sp>
        <p:nvSpPr>
          <p:cNvPr id="85" name="Diamond 84"/>
          <p:cNvSpPr/>
          <p:nvPr/>
        </p:nvSpPr>
        <p:spPr>
          <a:xfrm>
            <a:off x="291229" y="3898453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Envelope A = Ballot Paper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197631" y="507379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cxnSp>
        <p:nvCxnSpPr>
          <p:cNvPr id="90" name="Elbow Connector 89"/>
          <p:cNvCxnSpPr>
            <a:stCxn id="91" idx="2"/>
            <a:endCxn id="74" idx="1"/>
          </p:cNvCxnSpPr>
          <p:nvPr/>
        </p:nvCxnSpPr>
        <p:spPr>
          <a:xfrm rot="16200000" flipH="1">
            <a:off x="4261637" y="3179319"/>
            <a:ext cx="1423213" cy="446890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2550280" y="433283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2917138" y="2471268"/>
            <a:ext cx="0" cy="362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86" idx="2"/>
          </p:cNvCxnSpPr>
          <p:nvPr/>
        </p:nvCxnSpPr>
        <p:spPr>
          <a:xfrm>
            <a:off x="1392556" y="5443123"/>
            <a:ext cx="0" cy="269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38" idx="2"/>
            <a:endCxn id="42" idx="3"/>
          </p:cNvCxnSpPr>
          <p:nvPr/>
        </p:nvCxnSpPr>
        <p:spPr>
          <a:xfrm rot="5400000">
            <a:off x="3297080" y="4770674"/>
            <a:ext cx="350160" cy="222760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3" y="2799390"/>
            <a:ext cx="622578" cy="622578"/>
          </a:xfrm>
          <a:prstGeom prst="rect">
            <a:avLst/>
          </a:prstGeom>
        </p:spPr>
      </p:pic>
      <p:cxnSp>
        <p:nvCxnSpPr>
          <p:cNvPr id="123" name="Elbow Connector 122"/>
          <p:cNvCxnSpPr>
            <a:stCxn id="82" idx="3"/>
            <a:endCxn id="67" idx="1"/>
          </p:cNvCxnSpPr>
          <p:nvPr/>
        </p:nvCxnSpPr>
        <p:spPr>
          <a:xfrm flipV="1">
            <a:off x="4415045" y="2186807"/>
            <a:ext cx="2475660" cy="1255081"/>
          </a:xfrm>
          <a:prstGeom prst="bentConnector3">
            <a:avLst>
              <a:gd name="adj1" fmla="val 7232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73336" y="1974795"/>
            <a:ext cx="533794" cy="397729"/>
            <a:chOff x="2973336" y="1974795"/>
            <a:chExt cx="533794" cy="39772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3336" y="1974795"/>
              <a:ext cx="533794" cy="397729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3178694" y="2058183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pic>
        <p:nvPicPr>
          <p:cNvPr id="144" name="Picture 14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965" y="2810828"/>
            <a:ext cx="399802" cy="299851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2544148" y="2008651"/>
            <a:ext cx="393902" cy="363873"/>
            <a:chOff x="2544148" y="2008651"/>
            <a:chExt cx="393902" cy="363873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148" y="2008651"/>
              <a:ext cx="393902" cy="342785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2585926" y="2033970"/>
              <a:ext cx="279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70426" y="2810828"/>
            <a:ext cx="393902" cy="363873"/>
            <a:chOff x="2544148" y="2008651"/>
            <a:chExt cx="393902" cy="363873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148" y="2008651"/>
              <a:ext cx="393902" cy="342785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2585926" y="2033970"/>
              <a:ext cx="279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cxnSp>
        <p:nvCxnSpPr>
          <p:cNvPr id="7" name="Elbow Connector 6"/>
          <p:cNvCxnSpPr>
            <a:stCxn id="83" idx="0"/>
            <a:endCxn id="114" idx="3"/>
          </p:cNvCxnSpPr>
          <p:nvPr/>
        </p:nvCxnSpPr>
        <p:spPr>
          <a:xfrm rot="16200000" flipV="1">
            <a:off x="1244085" y="2301316"/>
            <a:ext cx="867952" cy="54789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15" idx="2"/>
            <a:endCxn id="85" idx="0"/>
          </p:cNvCxnSpPr>
          <p:nvPr/>
        </p:nvCxnSpPr>
        <p:spPr>
          <a:xfrm rot="16200000" flipH="1">
            <a:off x="533743" y="3006234"/>
            <a:ext cx="1302659" cy="48177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5467283" y="1987942"/>
            <a:ext cx="533794" cy="397729"/>
            <a:chOff x="2973336" y="1974795"/>
            <a:chExt cx="533794" cy="397729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3336" y="1974795"/>
              <a:ext cx="533794" cy="397729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3178694" y="2058183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46857" y="3176702"/>
            <a:ext cx="403738" cy="403738"/>
            <a:chOff x="988819" y="1684997"/>
            <a:chExt cx="403738" cy="403738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19" y="1684997"/>
              <a:ext cx="403738" cy="403738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1127077" y="1781561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sp>
        <p:nvSpPr>
          <p:cNvPr id="72" name="Diamond 71"/>
          <p:cNvSpPr/>
          <p:nvPr/>
        </p:nvSpPr>
        <p:spPr>
          <a:xfrm>
            <a:off x="1768555" y="2836975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Form 2 </a:t>
            </a:r>
            <a:r>
              <a:rPr lang="en-US" sz="1600" spc="-120" dirty="0">
                <a:solidFill>
                  <a:schemeClr val="tx1"/>
                </a:solidFill>
              </a:rPr>
              <a:t>signed?</a:t>
            </a:r>
            <a:endParaRPr lang="en-US" sz="1600" dirty="0">
              <a:solidFill>
                <a:schemeClr val="tx1"/>
              </a:solidFill>
            </a:endParaRPr>
          </a:p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spc="-130" dirty="0">
                <a:solidFill>
                  <a:schemeClr val="tx1"/>
                </a:solidFill>
              </a:rPr>
              <a:t>Form  2</a:t>
            </a:r>
            <a:r>
              <a:rPr lang="en-US" sz="1600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spc="-140" dirty="0">
                <a:solidFill>
                  <a:schemeClr val="tx1"/>
                </a:solidFill>
              </a:rPr>
              <a:t>Envelope A</a:t>
            </a:r>
          </a:p>
        </p:txBody>
      </p:sp>
    </p:spTree>
    <p:extLst>
      <p:ext uri="{BB962C8B-B14F-4D97-AF65-F5344CB8AC3E}">
        <p14:creationId xmlns:p14="http://schemas.microsoft.com/office/powerpoint/2010/main" val="21992785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914644"/>
              </p:ext>
            </p:extLst>
          </p:nvPr>
        </p:nvGraphicFramePr>
        <p:xfrm>
          <a:off x="4238435" y="2523067"/>
          <a:ext cx="4905565" cy="40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your numbers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EF8C986-68D3-0A03-22A7-3DD9807EC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424880"/>
              </p:ext>
            </p:extLst>
          </p:nvPr>
        </p:nvGraphicFramePr>
        <p:xfrm>
          <a:off x="388523" y="2057061"/>
          <a:ext cx="26907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BBA41B9-D67D-750C-7CC7-F71C9F5398B0}"/>
              </a:ext>
            </a:extLst>
          </p:cNvPr>
          <p:cNvGrpSpPr/>
          <p:nvPr/>
        </p:nvGrpSpPr>
        <p:grpSpPr>
          <a:xfrm>
            <a:off x="2163280" y="2811441"/>
            <a:ext cx="1786927" cy="1112511"/>
            <a:chOff x="2163280" y="2811441"/>
            <a:chExt cx="1786927" cy="1112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54E65F-F41F-7B80-00B1-31312A48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257" y="2811441"/>
              <a:ext cx="870950" cy="111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5DAC29-0D5B-7EE2-E03A-73A681D8ADAE}"/>
                </a:ext>
              </a:extLst>
            </p:cNvPr>
            <p:cNvSpPr txBox="1"/>
            <p:nvPr/>
          </p:nvSpPr>
          <p:spPr>
            <a:xfrm>
              <a:off x="2163280" y="2811441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/>
                <a:t>Form 754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6346C3-67CF-E559-BA5E-A5287B43EDFF}"/>
              </a:ext>
            </a:extLst>
          </p:cNvPr>
          <p:cNvGrpSpPr/>
          <p:nvPr/>
        </p:nvGrpSpPr>
        <p:grpSpPr>
          <a:xfrm>
            <a:off x="2177426" y="3901784"/>
            <a:ext cx="1772782" cy="1242553"/>
            <a:chOff x="2177426" y="3901784"/>
            <a:chExt cx="1772782" cy="12425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B18C73-49F2-FE22-EB2C-74B82EE6C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304" y="3901784"/>
              <a:ext cx="908904" cy="124255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3C28FD-048E-E972-6CA8-20806D53F869}"/>
                </a:ext>
              </a:extLst>
            </p:cNvPr>
            <p:cNvSpPr txBox="1"/>
            <p:nvPr/>
          </p:nvSpPr>
          <p:spPr>
            <a:xfrm>
              <a:off x="2177426" y="3901784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/>
                <a:t>Form 755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C5A70B-A5A0-5CA5-6816-6AFE800F5B16}"/>
              </a:ext>
            </a:extLst>
          </p:cNvPr>
          <p:cNvGrpSpPr/>
          <p:nvPr/>
        </p:nvGrpSpPr>
        <p:grpSpPr>
          <a:xfrm>
            <a:off x="2177426" y="5021639"/>
            <a:ext cx="1765707" cy="1435735"/>
            <a:chOff x="2177426" y="5021639"/>
            <a:chExt cx="1765707" cy="14357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05F24F-F0C9-0BC0-C950-270C641C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183" y="5171687"/>
              <a:ext cx="870950" cy="1285687"/>
            </a:xfrm>
            <a:prstGeom prst="rect">
              <a:avLst/>
            </a:prstGeom>
            <a:ln>
              <a:noFill/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5C9A42-5FE8-EB6F-8A38-3F97DEFDDC63}"/>
                </a:ext>
              </a:extLst>
            </p:cNvPr>
            <p:cNvSpPr txBox="1"/>
            <p:nvPr/>
          </p:nvSpPr>
          <p:spPr>
            <a:xfrm>
              <a:off x="2177426" y="5021639"/>
              <a:ext cx="9089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/>
                <a:t>Form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194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21">
            <a:extLst>
              <a:ext uri="{FF2B5EF4-FFF2-40B4-BE49-F238E27FC236}">
                <a16:creationId xmlns:a16="http://schemas.microsoft.com/office/drawing/2014/main" id="{31A41785-2CFA-28B4-756C-651A1A305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81" y="2509058"/>
            <a:ext cx="2309166" cy="2997475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91C51158-20DC-0220-1BBA-1AC0C470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58" y="2536204"/>
            <a:ext cx="2192597" cy="2997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E7336-1871-7A48-B78B-93C20F06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Forms 754 and 755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85D47-D8F2-11AA-F923-5B6A1751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6C039-9255-6D5E-FA59-235535A5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EDFB3-5886-189A-B8E7-0AE29C27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A0CF79-D51E-9E71-3F16-E149251A8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07" y="2536203"/>
            <a:ext cx="612279" cy="252897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CFE888E-89CF-689E-BF9C-08ABFB12D74A}"/>
              </a:ext>
            </a:extLst>
          </p:cNvPr>
          <p:cNvCxnSpPr>
            <a:cxnSpLocks/>
            <a:stCxn id="29" idx="6"/>
            <a:endCxn id="28" idx="2"/>
          </p:cNvCxnSpPr>
          <p:nvPr/>
        </p:nvCxnSpPr>
        <p:spPr>
          <a:xfrm flipV="1">
            <a:off x="4349559" y="3437261"/>
            <a:ext cx="3079953" cy="15164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32B761E-7F14-D8C4-F1A3-BC9798D739B3}"/>
              </a:ext>
            </a:extLst>
          </p:cNvPr>
          <p:cNvSpPr/>
          <p:nvPr/>
        </p:nvSpPr>
        <p:spPr>
          <a:xfrm>
            <a:off x="7429512" y="3232221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4662480-6773-B0A3-658E-4EB332232267}"/>
              </a:ext>
            </a:extLst>
          </p:cNvPr>
          <p:cNvSpPr/>
          <p:nvPr/>
        </p:nvSpPr>
        <p:spPr>
          <a:xfrm>
            <a:off x="3667992" y="4748646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7594D5-63A8-8395-4F6B-DC9FAAE3BF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5504370"/>
            <a:ext cx="3822192" cy="108269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Form 754</a:t>
            </a:r>
          </a:p>
          <a:p>
            <a:pPr>
              <a:lnSpc>
                <a:spcPct val="110000"/>
              </a:lnSpc>
            </a:pPr>
            <a:r>
              <a:rPr lang="en-GB" dirty="0"/>
              <a:t>After issuance of Postal Ballots</a:t>
            </a:r>
          </a:p>
          <a:p>
            <a:pPr>
              <a:lnSpc>
                <a:spcPct val="110000"/>
              </a:lnSpc>
            </a:pPr>
            <a:r>
              <a:rPr lang="en-GB" dirty="0"/>
              <a:t>Records Postal Ballots sent by department and overseas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BD4B34-6F73-98FC-6303-23BFED88CD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5238239"/>
            <a:ext cx="3822192" cy="13488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600" dirty="0"/>
              <a:t>Form 755</a:t>
            </a:r>
          </a:p>
          <a:p>
            <a:r>
              <a:rPr lang="en-GB" sz="2600" dirty="0"/>
              <a:t>After opening of Postal Envelopes</a:t>
            </a:r>
          </a:p>
          <a:p>
            <a:r>
              <a:rPr lang="en-GB" sz="2600" dirty="0"/>
              <a:t>Records valid &amp; rejected Postal Envelopes</a:t>
            </a:r>
          </a:p>
          <a:p>
            <a:pPr lvl="1"/>
            <a:r>
              <a:rPr lang="en-GB" dirty="0"/>
              <a:t>Close equivalent of  Form 13</a:t>
            </a:r>
          </a:p>
        </p:txBody>
      </p:sp>
    </p:spTree>
    <p:extLst>
      <p:ext uri="{BB962C8B-B14F-4D97-AF65-F5344CB8AC3E}">
        <p14:creationId xmlns:p14="http://schemas.microsoft.com/office/powerpoint/2010/main" val="4644668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81B-80F9-19EC-1680-0B99C156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 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8C370-C6C6-E408-85AE-F6A14675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D5733-E8F6-B7BF-CFC1-91248F7F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4BF5-C65A-0970-BD53-52D66CC2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639E39-2AE2-72C5-8763-9A185151B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0" y="1575186"/>
            <a:ext cx="3373347" cy="4979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0BD62058-E5A6-C739-DD2F-05F715E6E3EB}"/>
              </a:ext>
            </a:extLst>
          </p:cNvPr>
          <p:cNvSpPr txBox="1">
            <a:spLocks/>
          </p:cNvSpPr>
          <p:nvPr/>
        </p:nvSpPr>
        <p:spPr>
          <a:xfrm>
            <a:off x="4232687" y="2786208"/>
            <a:ext cx="3623810" cy="3800857"/>
          </a:xfrm>
          <a:prstGeom prst="rect">
            <a:avLst/>
          </a:prstGeom>
          <a:ln>
            <a:noFill/>
          </a:ln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All Polling Streams details are 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Number of Postal Ballots issued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Order of candidates follow Ballot Paper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Rejected Ballots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 signs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CAs sign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9CC736-E0B9-6C94-BFB0-27C904D1C205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2492561"/>
            <a:ext cx="673057" cy="626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5F74A0-E4EA-9B09-9E7A-6B660718E17A}"/>
              </a:ext>
            </a:extLst>
          </p:cNvPr>
          <p:cNvCxnSpPr>
            <a:cxnSpLocks/>
          </p:cNvCxnSpPr>
          <p:nvPr/>
        </p:nvCxnSpPr>
        <p:spPr>
          <a:xfrm flipH="1" flipV="1">
            <a:off x="3445329" y="2655661"/>
            <a:ext cx="787357" cy="1124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CE1E67-2086-8480-0B6C-3996CE2222E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445329" y="3300064"/>
            <a:ext cx="787358" cy="1386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431420-9D42-0C5E-0AE9-85F0162146C4}"/>
              </a:ext>
            </a:extLst>
          </p:cNvPr>
          <p:cNvCxnSpPr>
            <a:cxnSpLocks/>
          </p:cNvCxnSpPr>
          <p:nvPr/>
        </p:nvCxnSpPr>
        <p:spPr>
          <a:xfrm flipH="1" flipV="1">
            <a:off x="3445328" y="4424768"/>
            <a:ext cx="787358" cy="1043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1DF6EC-1A23-0957-BA13-F1857395104C}"/>
              </a:ext>
            </a:extLst>
          </p:cNvPr>
          <p:cNvCxnSpPr>
            <a:cxnSpLocks/>
          </p:cNvCxnSpPr>
          <p:nvPr/>
        </p:nvCxnSpPr>
        <p:spPr>
          <a:xfrm flipH="1" flipV="1">
            <a:off x="3667850" y="5331040"/>
            <a:ext cx="673057" cy="59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CFBD76-4B4A-8573-7942-B11317F77D2F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6057900"/>
            <a:ext cx="673057" cy="299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E578C1D3-2B59-E540-26F3-DA2EA6457441}"/>
              </a:ext>
            </a:extLst>
          </p:cNvPr>
          <p:cNvSpPr/>
          <p:nvPr/>
        </p:nvSpPr>
        <p:spPr>
          <a:xfrm>
            <a:off x="7465192" y="5209521"/>
            <a:ext cx="1360967" cy="1148316"/>
          </a:xfrm>
          <a:prstGeom prst="wedgeRoundRectCallout">
            <a:avLst>
              <a:gd name="adj1" fmla="val -160677"/>
              <a:gd name="adj2" fmla="val 4586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Could be on reverse of Form</a:t>
            </a:r>
          </a:p>
        </p:txBody>
      </p:sp>
      <p:sp>
        <p:nvSpPr>
          <p:cNvPr id="47" name="32-point Star 46">
            <a:extLst>
              <a:ext uri="{FF2B5EF4-FFF2-40B4-BE49-F238E27FC236}">
                <a16:creationId xmlns:a16="http://schemas.microsoft.com/office/drawing/2014/main" id="{3B8C48BF-99A4-EFAB-412F-46B4830E35A8}"/>
              </a:ext>
            </a:extLst>
          </p:cNvPr>
          <p:cNvSpPr/>
          <p:nvPr/>
        </p:nvSpPr>
        <p:spPr>
          <a:xfrm>
            <a:off x="5058275" y="1315453"/>
            <a:ext cx="3628526" cy="147075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Given to PA as in Form 14</a:t>
            </a:r>
          </a:p>
        </p:txBody>
      </p:sp>
    </p:spTree>
    <p:extLst>
      <p:ext uri="{BB962C8B-B14F-4D97-AF65-F5344CB8AC3E}">
        <p14:creationId xmlns:p14="http://schemas.microsoft.com/office/powerpoint/2010/main" val="41668948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Counting Start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4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905811"/>
            <a:ext cx="4816455" cy="3613862"/>
          </a:xfrm>
        </p:spPr>
        <p:txBody>
          <a:bodyPr>
            <a:normAutofit/>
          </a:bodyPr>
          <a:lstStyle/>
          <a:p>
            <a:r>
              <a:rPr lang="en-US" dirty="0"/>
              <a:t>Normally you will be appointed by PACABA Coordinator</a:t>
            </a:r>
          </a:p>
          <a:p>
            <a:pPr lvl="1"/>
            <a:r>
              <a:rPr lang="en-US" dirty="0"/>
              <a:t>Normally chosen from experienced PACABAs</a:t>
            </a:r>
          </a:p>
          <a:p>
            <a:r>
              <a:rPr lang="en-US" dirty="0"/>
              <a:t>No appointment letter as this is not a formal position acknowledged by EC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Appointment as Station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30607"/>
            <a:ext cx="3403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1750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2478157"/>
            <a:ext cx="5943600" cy="41089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PO have two options where there are simultaneous State and Parliamentary elections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Concurrent Counting (</a:t>
            </a:r>
            <a:r>
              <a:rPr lang="en-US" b="1" dirty="0">
                <a:solidFill>
                  <a:schemeClr val="tx1"/>
                </a:solidFill>
              </a:rPr>
              <a:t>preferred by EC</a:t>
            </a:r>
            <a:r>
              <a:rPr lang="en-US" dirty="0"/>
              <a:t>)</a:t>
            </a:r>
          </a:p>
          <a:p>
            <a:pPr marL="447675" lvl="1" indent="-179388" defTabSz="625475"/>
            <a:r>
              <a:rPr lang="en-US" dirty="0"/>
              <a:t>Both Ballot Boxes are counted at the same time</a:t>
            </a:r>
          </a:p>
          <a:p>
            <a:pPr marL="447675" lvl="1" indent="-179388" defTabSz="625475"/>
            <a:r>
              <a:rPr lang="en-US" dirty="0"/>
              <a:t>PO will split his team into two, with 2 EC clerks each</a:t>
            </a:r>
          </a:p>
          <a:p>
            <a:pPr marL="447675" lvl="1" indent="-179388" defTabSz="625475"/>
            <a:r>
              <a:rPr lang="en-US" dirty="0"/>
              <a:t>Will require two Counting Agents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Consecutive Counting</a:t>
            </a:r>
          </a:p>
          <a:p>
            <a:pPr marL="447675" lvl="1" indent="-179388"/>
            <a:r>
              <a:rPr lang="en-US" dirty="0"/>
              <a:t>Ballot Boxes are counted one at a time</a:t>
            </a:r>
          </a:p>
          <a:p>
            <a:pPr marL="447675" lvl="1" indent="-179388"/>
            <a:r>
              <a:rPr lang="en-US" dirty="0"/>
              <a:t>Will be default if less than 4 EC clerks available</a:t>
            </a:r>
          </a:p>
          <a:p>
            <a:pPr marL="447675" lvl="1" indent="-179388"/>
            <a:r>
              <a:rPr lang="en-US" dirty="0"/>
              <a:t>Will require only one Counting Agent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or Consecutive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2289790"/>
            <a:ext cx="2453426" cy="1504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724756"/>
            <a:ext cx="2453426" cy="15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156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7628" y="2597425"/>
            <a:ext cx="4595601" cy="398963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EC clerks will move furniture to convert Polling Room into Counting Room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may require all others to leave room to move furniture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Ask to stand in a corner &amp; not disturb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Ensure doors/windows open and you can keep Ballot Boxes in view</a:t>
            </a:r>
          </a:p>
          <a:p>
            <a:pPr>
              <a:lnSpc>
                <a:spcPct val="110000"/>
              </a:lnSpc>
            </a:pPr>
            <a:r>
              <a:rPr lang="en-US" dirty="0"/>
              <a:t>May be followed by toilet/prayers break.  If late, dinner break</a:t>
            </a:r>
          </a:p>
          <a:p>
            <a:pPr>
              <a:lnSpc>
                <a:spcPct val="110000"/>
              </a:lnSpc>
            </a:pPr>
            <a:r>
              <a:rPr lang="en-US" dirty="0"/>
              <a:t>Get a seat in middle</a:t>
            </a:r>
          </a:p>
          <a:p>
            <a:pPr>
              <a:lnSpc>
                <a:spcPct val="110000"/>
              </a:lnSpc>
            </a:pPr>
            <a:r>
              <a:rPr lang="en-US" dirty="0"/>
              <a:t>Only PO, Clerks and CA allowed in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Windows are closed &amp; doors locked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Room Layout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7C234FA-3B10-1B54-3456-4B2750C46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" y="3429000"/>
            <a:ext cx="4188553" cy="24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195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80666"/>
            <a:ext cx="7408333" cy="4040764"/>
          </a:xfrm>
        </p:spPr>
        <p:txBody>
          <a:bodyPr/>
          <a:lstStyle/>
          <a:p>
            <a:r>
              <a:rPr lang="en-US" dirty="0"/>
              <a:t>1 or 2 sealed Ballot Boxes</a:t>
            </a:r>
          </a:p>
          <a:p>
            <a:r>
              <a:rPr lang="en-US" dirty="0"/>
              <a:t>Packet containing unused Ballot Papers, cancelled Ballot Papers, Counterfoils of used Ballot Papers and marked Electoral Roll </a:t>
            </a:r>
          </a:p>
          <a:p>
            <a:r>
              <a:rPr lang="en-US" dirty="0"/>
              <a:t>Form 13 outside envelope</a:t>
            </a:r>
          </a:p>
          <a:p>
            <a:r>
              <a:rPr lang="en-US" dirty="0"/>
              <a:t>PO and EC Clerks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get in Counting Room</a:t>
            </a:r>
          </a:p>
        </p:txBody>
      </p:sp>
      <p:pic>
        <p:nvPicPr>
          <p:cNvPr id="9" name="Picture 8" descr="screen-capture-5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9508" y="4671227"/>
            <a:ext cx="1401708" cy="1925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2ECB7-DBB3-2800-5110-25883E8E5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13" y="4956269"/>
            <a:ext cx="2040234" cy="1507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5A413C-FB35-4C70-D778-A07CB803A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68" y="5016936"/>
            <a:ext cx="2228915" cy="144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919CFF-EB87-3992-718E-04B8D8AD1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1034" y="5016936"/>
            <a:ext cx="2170259" cy="144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808531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Procedures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317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743" y="1234616"/>
            <a:ext cx="1348617" cy="134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0049" y="2581576"/>
            <a:ext cx="6079394" cy="40054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PO will show that all baskets are empty before starting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Number of baskets = no of candidates plus 2 (Rejected &amp; doubtful)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PO will show Ballot Box seals &amp; signature are intact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Take photo before opening if allowed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PO will open Ballot Box and pour contents into basket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The fan will be on full blast and Ballot Papers may fall off the table: DO NOT pick up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You cannot touch Ballot Paper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Point them out to the EC Clerks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EC Clerk will extract and count Ballot Papers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Ballot Papers bunched in bundles of 10s and 100s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PO compare number of Ballot Papers with total in Form 13</a:t>
            </a:r>
            <a:r>
              <a:rPr lang="en-US" dirty="0"/>
              <a:t>  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If same or less then Form 13, update From 757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Opening Ballot Box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8" y="2353596"/>
            <a:ext cx="2460304" cy="1719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45" y="4609234"/>
            <a:ext cx="2526410" cy="1977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4062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Form EC 757    &lt;=     Form 13</a:t>
            </a:r>
          </a:p>
        </p:txBody>
      </p:sp>
      <p:pic>
        <p:nvPicPr>
          <p:cNvPr id="5" name="Picture 4" descr="screen-capture-2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74232"/>
            <a:ext cx="4223701" cy="48000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screen-capture-5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4984" y="1478424"/>
            <a:ext cx="3730934" cy="51254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Left Arrow 6"/>
          <p:cNvSpPr/>
          <p:nvPr/>
        </p:nvSpPr>
        <p:spPr>
          <a:xfrm>
            <a:off x="3824459" y="5332491"/>
            <a:ext cx="413455" cy="296779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8372463" y="5160881"/>
            <a:ext cx="413455" cy="296779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0854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92626"/>
            <a:ext cx="5715227" cy="4294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If number of Ballot Papers &gt; Form 13,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Recount all Ballot Papers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 to open packet with unused &amp; cancelled Ballot Papers &amp; re-fill Form 13 in CA presence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 to set aside all Ballot Papers without valid Stream stamp in presence of 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Inspect every Ballot Paper and recombine </a:t>
            </a:r>
            <a:r>
              <a:rPr lang="en-US"/>
              <a:t>with counterfoil </a:t>
            </a:r>
            <a:r>
              <a:rPr lang="en-US" dirty="0"/>
              <a:t>to identify Ballot Papers not from the same book</a:t>
            </a:r>
          </a:p>
          <a:p>
            <a:pPr marL="496888" indent="-496888"/>
            <a:r>
              <a:rPr lang="en-US" dirty="0"/>
              <a:t>All unused Ballot Papers, Spoilt Ballot Papers, Counterfoils, etc to go back into packet with security tape signed by PO &amp; CA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Ballot Papers more than Form 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3D7E1C-5DFF-CD01-229D-1502D4863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1" y="2581675"/>
            <a:ext cx="2745331" cy="1694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4ADB82-D185-2BA9-4B2B-415B7FD18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1" y="4892416"/>
            <a:ext cx="2712727" cy="16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259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5" y="1433373"/>
            <a:ext cx="2413000" cy="3365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2425149"/>
            <a:ext cx="6007105" cy="41619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EC Clerk will call out party voted one at a time and show Ballot Paper to all CAs</a:t>
            </a:r>
          </a:p>
          <a:p>
            <a:pPr lvl="1"/>
            <a:r>
              <a:rPr lang="en-US" dirty="0"/>
              <a:t>Sit in the middle so that you can see all Ballot Papers</a:t>
            </a:r>
          </a:p>
          <a:p>
            <a:pPr lvl="1"/>
            <a:r>
              <a:rPr lang="en-US" dirty="0"/>
              <a:t>Ballot Papers will be stamped at the back accordingly</a:t>
            </a:r>
          </a:p>
          <a:p>
            <a:r>
              <a:rPr lang="en-US" dirty="0"/>
              <a:t>Invalid Ballot Papers to be rejected, placed separately</a:t>
            </a:r>
          </a:p>
          <a:p>
            <a:pPr lvl="1"/>
            <a:r>
              <a:rPr lang="en-US" dirty="0"/>
              <a:t>Before rejecting, PO must show CA and consider views of CA but PO decision is final</a:t>
            </a:r>
          </a:p>
          <a:p>
            <a:pPr lvl="1"/>
            <a:r>
              <a:rPr lang="en-US" dirty="0"/>
              <a:t>PO will then stamp “DITOLAK” and will count as Spoilt Vote</a:t>
            </a:r>
          </a:p>
          <a:p>
            <a:r>
              <a:rPr lang="en-US" dirty="0"/>
              <a:t>Check Ballot Papers sorted correctly</a:t>
            </a:r>
          </a:p>
          <a:p>
            <a:pPr lvl="1"/>
            <a:r>
              <a:rPr lang="en-US" dirty="0"/>
              <a:t>Ensure placed in correct basket</a:t>
            </a:r>
          </a:p>
          <a:p>
            <a:pPr lvl="1"/>
            <a:r>
              <a:rPr lang="en-US" dirty="0"/>
              <a:t>Maintain your own count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Sorting into Candidates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114" y="4845123"/>
            <a:ext cx="2572191" cy="16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62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0869" y="3395205"/>
            <a:ext cx="7408333" cy="3170364"/>
          </a:xfrm>
        </p:spPr>
        <p:txBody>
          <a:bodyPr/>
          <a:lstStyle/>
          <a:p>
            <a:r>
              <a:rPr lang="en-US" dirty="0"/>
              <a:t>Not stamped with Stamp of Stream or initialed by PO </a:t>
            </a:r>
          </a:p>
          <a:p>
            <a:r>
              <a:rPr lang="en-US" dirty="0"/>
              <a:t>Votes given for more than one candidate </a:t>
            </a:r>
          </a:p>
          <a:p>
            <a:r>
              <a:rPr lang="en-US" dirty="0"/>
              <a:t>Something is written or marked by which the Voter can be identified</a:t>
            </a:r>
          </a:p>
          <a:p>
            <a:r>
              <a:rPr lang="en-US" dirty="0"/>
              <a:t>Not marked or marked in place other than correct place (as long as intention is unclear) </a:t>
            </a:r>
          </a:p>
          <a:p>
            <a:r>
              <a:rPr lang="en-US" dirty="0"/>
              <a:t>Not clearly indicate intention of Voter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Invalid Votes</a:t>
            </a:r>
          </a:p>
        </p:txBody>
      </p:sp>
      <p:pic>
        <p:nvPicPr>
          <p:cNvPr id="7" name="Picture 2" descr="D:\00 toshiba desktop 2011\PACA\Borang, Panduan SPR &amp; Election Strategies\borang-borang yang diisi\Borang 9 Contoh Kertas Undi PKR vs BN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63" y="1532051"/>
            <a:ext cx="4293676" cy="186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265" y="4784797"/>
            <a:ext cx="1742418" cy="177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83638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139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nama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pengundi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dapat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menunjuk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jelas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hendak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diberikan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Perlu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diingatkan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samping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contoh-contoh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bawah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mungkin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tanda-tanda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lain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diterima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6" y="2201878"/>
            <a:ext cx="3822192" cy="2395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653" y="2135113"/>
            <a:ext cx="3821691" cy="24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39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057" y="3289794"/>
            <a:ext cx="2881710" cy="21585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73" y="2443959"/>
            <a:ext cx="5438784" cy="408358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3 areas of preparation</a:t>
            </a:r>
          </a:p>
          <a:p>
            <a:pPr>
              <a:lnSpc>
                <a:spcPct val="110000"/>
              </a:lnSpc>
            </a:pPr>
            <a:r>
              <a:rPr lang="en-US" dirty="0"/>
              <a:t>PACABA</a:t>
            </a:r>
          </a:p>
          <a:p>
            <a:pPr>
              <a:lnSpc>
                <a:spcPct val="110000"/>
              </a:lnSpc>
            </a:pPr>
            <a:r>
              <a:rPr lang="en-US" dirty="0"/>
              <a:t>Polling Centre</a:t>
            </a:r>
          </a:p>
          <a:p>
            <a:pPr>
              <a:lnSpc>
                <a:spcPct val="110000"/>
              </a:lnSpc>
            </a:pPr>
            <a:r>
              <a:rPr lang="en-US" dirty="0"/>
              <a:t>PACA kit and Material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Make sure you are appointed as Polling Agent </a:t>
            </a:r>
            <a:r>
              <a:rPr lang="en-US" b="1" dirty="0"/>
              <a:t>AND</a:t>
            </a:r>
            <a:r>
              <a:rPr lang="en-US" dirty="0"/>
              <a:t> Counting Agent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Without EC Tag and Appointment Form, you may not be allowed into Polling Stream to speak to any PO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You may be required as standby CA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tasks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634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6" y="2135113"/>
            <a:ext cx="3844443" cy="24506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lebih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daripada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bagi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sama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12535"/>
            <a:ext cx="3822192" cy="247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30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159924"/>
            <a:ext cx="3822192" cy="2425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209" y="2159924"/>
            <a:ext cx="3833135" cy="2450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lebih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sama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melangkaui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tetapi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memasuki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bagi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lain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</p:spTree>
    <p:extLst>
      <p:ext uri="{BB962C8B-B14F-4D97-AF65-F5344CB8AC3E}">
        <p14:creationId xmlns:p14="http://schemas.microsoft.com/office/powerpoint/2010/main" val="3713727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19" y="2186469"/>
            <a:ext cx="3795828" cy="23992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terkoyak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sedikit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tetapi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menjejaskan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butiran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dalamnya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351" y="-11757"/>
            <a:ext cx="954681" cy="10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</p:spTree>
    <p:extLst>
      <p:ext uri="{BB962C8B-B14F-4D97-AF65-F5344CB8AC3E}">
        <p14:creationId xmlns:p14="http://schemas.microsoft.com/office/powerpoint/2010/main" val="1619079694"/>
      </p:ext>
    </p:extLst>
  </p:cSld>
  <p:clrMapOvr>
    <a:masterClrMapping/>
  </p:clrMapOvr>
  <p:transition spd="slow">
    <p:wip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" y="2134914"/>
            <a:ext cx="3822192" cy="245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80143"/>
            <a:ext cx="3822192" cy="24055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dicap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ditindik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rasmi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ditandatangani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Ketua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Tempat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Mengundi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(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cap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rasmi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tindik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rasmi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tandatangan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KTM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ialah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sebelah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kiri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diberi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lebih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daripada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536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50" y="2188614"/>
            <a:ext cx="3782097" cy="2397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3" y="2174522"/>
            <a:ext cx="3822192" cy="24111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pada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satu-satu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tetapi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melangkaui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lain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luar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nama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memangkah</a:t>
            </a:r>
            <a:b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</a:b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038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297647"/>
            <a:ext cx="3822192" cy="2589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75276"/>
            <a:ext cx="3826241" cy="24104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4887160"/>
            <a:ext cx="3822192" cy="1699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luar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nama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calon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ruang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memangkah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4887160"/>
            <a:ext cx="3822192" cy="1699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catatan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boleh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mengenalkan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pengundi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mana-mana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864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148509"/>
            <a:ext cx="3822192" cy="2437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016" y="2151760"/>
            <a:ext cx="3818328" cy="24339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bentuk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gambar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dilukis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mana-mana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endParaRPr lang="en-US" sz="2000" dirty="0">
              <a:solidFill>
                <a:srgbClr val="000000"/>
              </a:solidFill>
              <a:ea typeface="Franklin Gothic Medium Cond" charset="0"/>
              <a:cs typeface="Franklin Gothic Medium Cond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dituliskan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sebarang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perkataan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455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187784"/>
            <a:ext cx="3822192" cy="2397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91306"/>
            <a:ext cx="3822192" cy="23944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ditulis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perkataan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lucah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sensitif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menunjukkan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persendaan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mana-mana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bahagian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dikoyak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diceraikan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74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5" y="2239873"/>
            <a:ext cx="3822192" cy="2345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2160789"/>
            <a:ext cx="3822192" cy="24249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55EFB-93E7-4981-A9F9-BEDE55586D05}" type="slidenum">
              <a:rPr lang="en-US"/>
              <a:pPr>
                <a:defRPr/>
              </a:pPr>
              <a:t>148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dikoyakkan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nombor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siri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kosong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bertanda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).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ini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semakan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teliti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hendaklah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dibuat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menentukan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bahawa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kertas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undi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itu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memang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bertanda</a:t>
            </a:r>
            <a:r>
              <a:rPr lang="en-US" sz="2000" dirty="0">
                <a:solidFill>
                  <a:srgbClr val="000000"/>
                </a:solidFill>
                <a:ea typeface="Franklin Gothic Medium Cond" charset="0"/>
                <a:cs typeface="Franklin Gothic Medium Cond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9" r="-984"/>
          <a:stretch/>
        </p:blipFill>
        <p:spPr>
          <a:xfrm>
            <a:off x="8047592" y="-157496"/>
            <a:ext cx="1097643" cy="14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052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78157"/>
            <a:ext cx="5343325" cy="410890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If you are not sure about the candidate voted, just say “RAGU” and it will go into the Doubtful basket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Will expedite sorting</a:t>
            </a:r>
          </a:p>
          <a:p>
            <a:pPr>
              <a:lnSpc>
                <a:spcPct val="110000"/>
              </a:lnSpc>
            </a:pPr>
            <a:r>
              <a:rPr lang="en-US" dirty="0"/>
              <a:t>Make sure they repeat sorting for Doubtful basket and not just empty into </a:t>
            </a:r>
            <a:r>
              <a:rPr lang="en-US" dirty="0">
                <a:solidFill>
                  <a:srgbClr val="FF0000"/>
                </a:solidFill>
              </a:rPr>
              <a:t>one candidate’s basket</a:t>
            </a:r>
          </a:p>
          <a:p>
            <a:pPr>
              <a:lnSpc>
                <a:spcPct val="110000"/>
              </a:lnSpc>
            </a:pPr>
            <a:r>
              <a:rPr lang="en-US" dirty="0"/>
              <a:t>Some Ballot Papers may be smudged with ink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Acceptable as long as intention is clear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Voter may have agreed with PA earlier that smudged Ballot Paper is to be accepted</a:t>
            </a:r>
          </a:p>
          <a:p>
            <a:pPr>
              <a:lnSpc>
                <a:spcPct val="110000"/>
              </a:lnSpc>
            </a:pPr>
            <a:r>
              <a:rPr lang="en-US" dirty="0"/>
              <a:t>PO will show CA that basket is empty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Doubtful Basket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525" y="2289727"/>
            <a:ext cx="2944911" cy="2379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805344-BC8C-F762-0800-06A0E9783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68" y="4724343"/>
            <a:ext cx="2221068" cy="18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6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</a:t>
            </a:r>
            <a:r>
              <a:rPr lang="mr-IN" dirty="0"/>
              <a:t>–</a:t>
            </a:r>
            <a:r>
              <a:rPr lang="en-US" dirty="0"/>
              <a:t> Recruitment, </a:t>
            </a:r>
            <a:r>
              <a:rPr lang="en-US" dirty="0" err="1"/>
              <a:t>Rostering</a:t>
            </a:r>
            <a:r>
              <a:rPr lang="en-US" dirty="0"/>
              <a:t> and Communication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9103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173" y="3971253"/>
            <a:ext cx="3128188" cy="198562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57670"/>
            <a:ext cx="6473687" cy="402939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Check Ballot Papers for all candidates, not just your own</a:t>
            </a:r>
          </a:p>
          <a:p>
            <a:r>
              <a:rPr lang="en-US" dirty="0"/>
              <a:t>Make sure Ballot Papers go into the correct tray</a:t>
            </a:r>
          </a:p>
          <a:p>
            <a:r>
              <a:rPr lang="en-US" dirty="0"/>
              <a:t>As Ballot Papers go into the correct tray, keep count on your own sheet</a:t>
            </a:r>
          </a:p>
          <a:p>
            <a:r>
              <a:rPr lang="en-US" dirty="0"/>
              <a:t>Be at peak alertness.  Sorting into baskets normally take about 30-45 minutes</a:t>
            </a:r>
          </a:p>
          <a:p>
            <a:r>
              <a:rPr lang="en-US" dirty="0"/>
              <a:t>If you have any issue, raise your hand to talk to PO, not Clerk</a:t>
            </a:r>
          </a:p>
          <a:p>
            <a:pPr lvl="1"/>
            <a:r>
              <a:rPr lang="en-US" dirty="0"/>
              <a:t>PO’s decision is final</a:t>
            </a:r>
          </a:p>
          <a:p>
            <a:pPr lvl="1"/>
            <a:r>
              <a:rPr lang="en-US" dirty="0"/>
              <a:t>If still not satisfactory to you, consider Objection</a:t>
            </a:r>
          </a:p>
          <a:p>
            <a:pPr lvl="1"/>
            <a:r>
              <a:rPr lang="en-US" dirty="0"/>
              <a:t>Inform your Station Master later</a:t>
            </a:r>
          </a:p>
          <a:p>
            <a:r>
              <a:rPr lang="en-US" dirty="0"/>
              <a:t>Do not be hindrance to Counting process</a:t>
            </a:r>
          </a:p>
          <a:p>
            <a:pPr lvl="1"/>
            <a:r>
              <a:rPr lang="en-US" dirty="0"/>
              <a:t>If you are not present, Counting process will continue without you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out for!!!</a:t>
            </a:r>
          </a:p>
        </p:txBody>
      </p:sp>
    </p:spTree>
    <p:extLst>
      <p:ext uri="{BB962C8B-B14F-4D97-AF65-F5344CB8AC3E}">
        <p14:creationId xmlns:p14="http://schemas.microsoft.com/office/powerpoint/2010/main" val="10621038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706198"/>
            <a:ext cx="5693849" cy="3880868"/>
          </a:xfrm>
        </p:spPr>
        <p:txBody>
          <a:bodyPr>
            <a:normAutofit fontScale="92500"/>
          </a:bodyPr>
          <a:lstStyle/>
          <a:p>
            <a:r>
              <a:rPr lang="en-US" dirty="0"/>
              <a:t>EC Clerk will count each Ballot Paper aloud and sorted into groups of ten</a:t>
            </a:r>
          </a:p>
          <a:p>
            <a:pPr lvl="1"/>
            <a:r>
              <a:rPr lang="en-US" dirty="0"/>
              <a:t>Make sure there are ten in each group and Ballot Papers are secured down</a:t>
            </a:r>
          </a:p>
          <a:p>
            <a:pPr lvl="1"/>
            <a:r>
              <a:rPr lang="en-US" dirty="0"/>
              <a:t>If they fall off table or got mixed up, ask for recount of the whole group of ten </a:t>
            </a:r>
          </a:p>
          <a:p>
            <a:r>
              <a:rPr lang="en-US" dirty="0"/>
              <a:t>EC Clerk will count each group of ten aloud and sorted into groups of 100 and then for the final tally</a:t>
            </a:r>
          </a:p>
          <a:p>
            <a:r>
              <a:rPr lang="en-US" dirty="0"/>
              <a:t>Every count will be recorded in a Form 764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Counting the Votes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049" y="2706198"/>
            <a:ext cx="2903730" cy="174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E525E-FE11-1807-7809-6B3762CB0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74" y="4448437"/>
            <a:ext cx="2164088" cy="21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250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451085"/>
            <a:ext cx="2738337" cy="4040764"/>
          </a:xfrm>
        </p:spPr>
        <p:txBody>
          <a:bodyPr/>
          <a:lstStyle/>
          <a:p>
            <a:r>
              <a:rPr lang="en-US" dirty="0"/>
              <a:t>This shows the total of Ballot Papers counted for each candidate</a:t>
            </a:r>
          </a:p>
          <a:p>
            <a:r>
              <a:rPr lang="en-US" dirty="0"/>
              <a:t>A Form 764 is filled in for each count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2738337" cy="125272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Form 764</a:t>
            </a:r>
          </a:p>
        </p:txBody>
      </p:sp>
      <p:pic>
        <p:nvPicPr>
          <p:cNvPr id="4" name="Picture 3" descr="screen-capture-3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5537" y="148155"/>
            <a:ext cx="5717778" cy="66039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79874" y="4102135"/>
            <a:ext cx="7761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1154" y="4448586"/>
            <a:ext cx="7761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BN</a:t>
            </a:r>
          </a:p>
        </p:txBody>
      </p:sp>
    </p:spTree>
    <p:extLst>
      <p:ext uri="{BB962C8B-B14F-4D97-AF65-F5344CB8AC3E}">
        <p14:creationId xmlns:p14="http://schemas.microsoft.com/office/powerpoint/2010/main" val="428895405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7114" y="2473377"/>
            <a:ext cx="5566885" cy="41136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CA can ask for only one recount if the difference between first two candidates is 4% or less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Consider before asking for recount – it is not the majority at your stream that count but the majority in constituency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Can you get more votes from a recount?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You should ask for recount if you lose most of the Doubtful Votes, even if your candidate won Stream </a:t>
            </a:r>
          </a:p>
          <a:p>
            <a:pPr>
              <a:lnSpc>
                <a:spcPct val="120000"/>
              </a:lnSpc>
            </a:pPr>
            <a:r>
              <a:rPr lang="en-US" dirty="0"/>
              <a:t>PO can order recount anytime and any number of times</a:t>
            </a:r>
          </a:p>
          <a:p>
            <a:pPr>
              <a:lnSpc>
                <a:spcPct val="120000"/>
              </a:lnSpc>
            </a:pPr>
            <a:r>
              <a:rPr lang="en-US" dirty="0"/>
              <a:t>Recount does not involve Cancelled or Rejected Ballot Papers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Counting start from Step 2 again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Recount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5" y="3027482"/>
            <a:ext cx="3378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975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Count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8084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305450"/>
            <a:ext cx="4854815" cy="4281615"/>
          </a:xfrm>
        </p:spPr>
        <p:txBody>
          <a:bodyPr>
            <a:normAutofit fontScale="92500"/>
          </a:bodyPr>
          <a:lstStyle/>
          <a:p>
            <a:r>
              <a:rPr lang="en-US" dirty="0"/>
              <a:t>PO will inform CA total number of Votes for each candidate</a:t>
            </a:r>
          </a:p>
          <a:p>
            <a:pPr lvl="1"/>
            <a:r>
              <a:rPr lang="en-US" dirty="0"/>
              <a:t>Report result to Station Master as soon as practical. If there is a problem, inform Station Master </a:t>
            </a:r>
          </a:p>
          <a:p>
            <a:r>
              <a:rPr lang="en-US" dirty="0"/>
              <a:t>PO prepares &amp; certify sufficient copies of Form 14; CA to sign; PO to issue one copy of Form 14 to each CA</a:t>
            </a:r>
          </a:p>
          <a:p>
            <a:pPr lvl="1"/>
            <a:r>
              <a:rPr lang="en-US" dirty="0"/>
              <a:t>Ensure sequence of candidates is the same as on Ballot Paper</a:t>
            </a:r>
          </a:p>
          <a:p>
            <a:pPr lvl="1"/>
            <a:r>
              <a:rPr lang="en-US" dirty="0"/>
              <a:t>Ensure the numbers are the same as what you counted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Announcing the Result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548571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414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5078657" cy="3739054"/>
          </a:xfrm>
        </p:spPr>
        <p:txBody>
          <a:bodyPr>
            <a:normAutofit fontScale="92500"/>
          </a:bodyPr>
          <a:lstStyle/>
          <a:p>
            <a:r>
              <a:rPr lang="en-US" dirty="0"/>
              <a:t>PO will fill in Form 14 </a:t>
            </a:r>
          </a:p>
          <a:p>
            <a:pPr lvl="1"/>
            <a:r>
              <a:rPr lang="en-US" dirty="0"/>
              <a:t>Transferring numbers from Form 764</a:t>
            </a:r>
          </a:p>
          <a:p>
            <a:pPr lvl="1"/>
            <a:r>
              <a:rPr lang="en-US" dirty="0"/>
              <a:t>One copy for each CA and one for PO</a:t>
            </a:r>
          </a:p>
          <a:p>
            <a:r>
              <a:rPr lang="en-US" dirty="0"/>
              <a:t>All copies signed by PO and all CAs</a:t>
            </a:r>
          </a:p>
          <a:p>
            <a:pPr lvl="1"/>
            <a:r>
              <a:rPr lang="en-US" dirty="0"/>
              <a:t>All copies are identical</a:t>
            </a:r>
          </a:p>
          <a:p>
            <a:r>
              <a:rPr lang="en-US" b="1" dirty="0">
                <a:solidFill>
                  <a:srgbClr val="FF0000"/>
                </a:solidFill>
              </a:rPr>
              <a:t>Mandatory to be given to all CA</a:t>
            </a:r>
            <a:r>
              <a:rPr lang="en-US" dirty="0">
                <a:solidFill>
                  <a:srgbClr val="FF0000"/>
                </a:solidFill>
              </a:rPr>
              <a:t>s</a:t>
            </a:r>
          </a:p>
          <a:p>
            <a:pPr lvl="1"/>
            <a:r>
              <a:rPr lang="en-US" dirty="0"/>
              <a:t>The only document mandatory to be given</a:t>
            </a:r>
          </a:p>
          <a:p>
            <a:pPr lvl="1"/>
            <a:r>
              <a:rPr lang="en-US" dirty="0"/>
              <a:t>The only basis for Tallying Centre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5608321" y="2679191"/>
            <a:ext cx="2859024" cy="3739055"/>
          </a:xfrm>
          <a:solidFill>
            <a:srgbClr val="FF66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000" dirty="0"/>
              <a:t>Form 14 is the </a:t>
            </a:r>
            <a:r>
              <a:rPr lang="en-US" sz="4000" b="1" dirty="0"/>
              <a:t>only</a:t>
            </a:r>
            <a:r>
              <a:rPr lang="en-US" sz="4000" dirty="0"/>
              <a:t> and the </a:t>
            </a:r>
            <a:r>
              <a:rPr lang="en-US" sz="4000" b="1" dirty="0"/>
              <a:t>final</a:t>
            </a:r>
            <a:r>
              <a:rPr lang="en-US" sz="4000" dirty="0"/>
              <a:t> evidence of everything that happened in the Stream that day</a:t>
            </a:r>
          </a:p>
        </p:txBody>
      </p:sp>
    </p:spTree>
    <p:extLst>
      <p:ext uri="{BB962C8B-B14F-4D97-AF65-F5344CB8AC3E}">
        <p14:creationId xmlns:p14="http://schemas.microsoft.com/office/powerpoint/2010/main" val="224927311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Form 764 to Form 14</a:t>
            </a:r>
          </a:p>
        </p:txBody>
      </p:sp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7525" y="1753998"/>
            <a:ext cx="3952836" cy="48117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screen-capture-3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639" y="1753999"/>
            <a:ext cx="3910211" cy="4808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4235706" y="4153838"/>
            <a:ext cx="614356" cy="609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extBox 7"/>
          <p:cNvSpPr txBox="1"/>
          <p:nvPr/>
        </p:nvSpPr>
        <p:spPr>
          <a:xfrm>
            <a:off x="2769439" y="4102135"/>
            <a:ext cx="77614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3079" y="4325099"/>
            <a:ext cx="77614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BN</a:t>
            </a:r>
          </a:p>
        </p:txBody>
      </p:sp>
    </p:spTree>
    <p:extLst>
      <p:ext uri="{BB962C8B-B14F-4D97-AF65-F5344CB8AC3E}">
        <p14:creationId xmlns:p14="http://schemas.microsoft.com/office/powerpoint/2010/main" val="245934859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59806" y="2866118"/>
            <a:ext cx="3623810" cy="3720947"/>
          </a:xfrm>
          <a:ln>
            <a:noFill/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All Polling Streams details are 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 13 total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Order of candidates follow Ballot Paper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Rejected Ballots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 signs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CAs sign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Form 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39" y="1297050"/>
            <a:ext cx="3814690" cy="55648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3751984" y="2546303"/>
            <a:ext cx="407822" cy="558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3751984" y="2866119"/>
            <a:ext cx="407822" cy="998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3751984" y="3753462"/>
            <a:ext cx="407822" cy="62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3670418" y="5139546"/>
            <a:ext cx="407822" cy="1399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3670418" y="5653193"/>
            <a:ext cx="407822" cy="113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670418" y="6152605"/>
            <a:ext cx="489388" cy="43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D91D335B-3BE6-5ADF-E041-40276AF75BA6}"/>
              </a:ext>
            </a:extLst>
          </p:cNvPr>
          <p:cNvSpPr/>
          <p:nvPr/>
        </p:nvSpPr>
        <p:spPr>
          <a:xfrm>
            <a:off x="7465192" y="5209521"/>
            <a:ext cx="1360967" cy="1148316"/>
          </a:xfrm>
          <a:prstGeom prst="wedgeRoundRectCallout">
            <a:avLst>
              <a:gd name="adj1" fmla="val -167876"/>
              <a:gd name="adj2" fmla="val 23115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Could be on reverse of Form</a:t>
            </a:r>
          </a:p>
        </p:txBody>
      </p:sp>
    </p:spTree>
    <p:extLst>
      <p:ext uri="{BB962C8B-B14F-4D97-AF65-F5344CB8AC3E}">
        <p14:creationId xmlns:p14="http://schemas.microsoft.com/office/powerpoint/2010/main" val="234362789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4883-FAC7-969D-7672-2D3E58F2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Training – Form 14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2F6E2-5134-EEF1-10E6-E6D1DF2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8AEA8-F141-6A5E-BEAD-531EBBF7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BA4CE-E549-3B1A-BBAC-894628D2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3BBB7-DE66-A6F5-3440-34B5522BF4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759242"/>
            <a:ext cx="3822192" cy="3827824"/>
          </a:xfrm>
        </p:spPr>
        <p:txBody>
          <a:bodyPr>
            <a:normAutofit fontScale="92500"/>
          </a:bodyPr>
          <a:lstStyle/>
          <a:p>
            <a:r>
              <a:rPr lang="en-GB" dirty="0"/>
              <a:t>PO may confuse instructions for Form 13 &amp; 14 and refuse to give you a Form 14 or sign your Form</a:t>
            </a:r>
          </a:p>
          <a:p>
            <a:r>
              <a:rPr lang="en-GB" dirty="0"/>
              <a:t>Refer to </a:t>
            </a:r>
          </a:p>
          <a:p>
            <a:pPr lvl="1"/>
            <a:r>
              <a:rPr lang="en-GB" dirty="0"/>
              <a:t>Election Regulation 25(4)</a:t>
            </a:r>
          </a:p>
          <a:p>
            <a:pPr lvl="1"/>
            <a:r>
              <a:rPr lang="en-GB" dirty="0"/>
              <a:t>PO Training Slide 42 Deck 3</a:t>
            </a:r>
          </a:p>
          <a:p>
            <a:r>
              <a:rPr lang="en-GB" dirty="0"/>
              <a:t>If PO still refuse, inform Station Master and/or Election Agent immediately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9224D9-4A5F-F048-E209-853D5702880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5" y="3342629"/>
            <a:ext cx="3822700" cy="2661049"/>
          </a:xfrm>
        </p:spPr>
      </p:pic>
    </p:spTree>
    <p:extLst>
      <p:ext uri="{BB962C8B-B14F-4D97-AF65-F5344CB8AC3E}">
        <p14:creationId xmlns:p14="http://schemas.microsoft.com/office/powerpoint/2010/main" val="116393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61" y="3477691"/>
            <a:ext cx="3200400" cy="2540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730842"/>
            <a:ext cx="5249712" cy="3856223"/>
          </a:xfrm>
        </p:spPr>
        <p:txBody>
          <a:bodyPr>
            <a:normAutofit/>
          </a:bodyPr>
          <a:lstStyle/>
          <a:p>
            <a:r>
              <a:rPr lang="en-US" dirty="0"/>
              <a:t>PACABA Coordinator will provide you with list of PACABAs assigned to you</a:t>
            </a:r>
          </a:p>
          <a:p>
            <a:r>
              <a:rPr lang="en-US" dirty="0"/>
              <a:t>Make sure they all have contact numbers</a:t>
            </a:r>
          </a:p>
          <a:p>
            <a:pPr lvl="1"/>
            <a:r>
              <a:rPr lang="en-US" dirty="0"/>
              <a:t>If no telephone, consider whether you still want the person as PACABA</a:t>
            </a:r>
          </a:p>
          <a:p>
            <a:r>
              <a:rPr lang="en-US" dirty="0"/>
              <a:t>If contact details are missing, trace in </a:t>
            </a:r>
            <a:r>
              <a:rPr lang="en-US" dirty="0" err="1"/>
              <a:t>GoogleForm</a:t>
            </a:r>
            <a:r>
              <a:rPr lang="en-US" dirty="0"/>
              <a:t> or the original form in PACABA Coordinator’s office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Name List</a:t>
            </a:r>
          </a:p>
        </p:txBody>
      </p:sp>
    </p:spTree>
    <p:extLst>
      <p:ext uri="{BB962C8B-B14F-4D97-AF65-F5344CB8AC3E}">
        <p14:creationId xmlns:p14="http://schemas.microsoft.com/office/powerpoint/2010/main" val="263252646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4754" y="2608288"/>
            <a:ext cx="6022006" cy="40431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Contents of yellow EC bag</a:t>
            </a:r>
          </a:p>
          <a:p>
            <a:r>
              <a:rPr lang="en-US" dirty="0"/>
              <a:t>Ballot Box with two packets in it</a:t>
            </a:r>
          </a:p>
          <a:p>
            <a:pPr marL="538163" lvl="1" indent="-236538">
              <a:buFont typeface="+mj-lt"/>
              <a:buAutoNum type="arabicPeriod"/>
            </a:pPr>
            <a:r>
              <a:rPr lang="en-US" dirty="0"/>
              <a:t>Packet containing unused Ballot Papers; cancelled Ballot Papers; Counterfoils of used Ballot Papers; marked Electoral Roll</a:t>
            </a:r>
          </a:p>
          <a:p>
            <a:pPr marL="542925" lvl="1" indent="-241300">
              <a:buFont typeface="+mj-lt"/>
              <a:buAutoNum type="arabicPeriod"/>
            </a:pPr>
            <a:r>
              <a:rPr lang="en-US" dirty="0"/>
              <a:t>Packet containing all counted Ballot Papers: valid &amp; rejected</a:t>
            </a:r>
          </a:p>
          <a:p>
            <a:pPr lvl="2"/>
            <a:r>
              <a:rPr lang="en-US" dirty="0"/>
              <a:t>Sealed with tape; PO &amp; CA to sign tape</a:t>
            </a:r>
          </a:p>
          <a:p>
            <a:pPr lvl="1"/>
            <a:r>
              <a:rPr lang="en-US" dirty="0"/>
              <a:t>Ballot Box sealed with tape; PO &amp; CA to sign tape</a:t>
            </a:r>
          </a:p>
          <a:p>
            <a:pPr marL="321944" indent="-342900"/>
            <a:r>
              <a:rPr lang="en-US" dirty="0"/>
              <a:t>Two separate envelopes with Forms 13 &amp; 14</a:t>
            </a:r>
          </a:p>
          <a:p>
            <a:pPr lvl="1"/>
            <a:r>
              <a:rPr lang="en-US" dirty="0"/>
              <a:t>Sealed with tape; PO &amp; CA to sign tape </a:t>
            </a:r>
          </a:p>
          <a:p>
            <a:r>
              <a:rPr lang="en-US" dirty="0"/>
              <a:t>Two more packets for Forms and Manuals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Packets and Ballot Box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C4D56E-9A97-2A44-A00B-84B086630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3" y="4432335"/>
            <a:ext cx="2528984" cy="2087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3AA38-838B-3079-C50D-34FC39E79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4" y="1828525"/>
            <a:ext cx="1909208" cy="24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51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621" y="2847487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998711"/>
            <a:ext cx="6637872" cy="3588354"/>
          </a:xfrm>
        </p:spPr>
        <p:txBody>
          <a:bodyPr>
            <a:normAutofit fontScale="92500"/>
          </a:bodyPr>
          <a:lstStyle/>
          <a:p>
            <a:pPr marL="274638" indent="-274638">
              <a:buFont typeface="+mj-lt"/>
              <a:buAutoNum type="arabicPeriod"/>
            </a:pPr>
            <a:r>
              <a:rPr lang="en-US" dirty="0"/>
              <a:t>PO asks PACA to leave the room to rearrange furniture</a:t>
            </a:r>
          </a:p>
          <a:p>
            <a:pPr lvl="1"/>
            <a:r>
              <a:rPr lang="en-US" dirty="0"/>
              <a:t>PACA to stay in corner in room to observe</a:t>
            </a:r>
          </a:p>
          <a:p>
            <a:pPr marL="274638" indent="-274638">
              <a:buFont typeface="+mj-lt"/>
              <a:buAutoNum type="arabicPeriod"/>
            </a:pPr>
            <a:r>
              <a:rPr lang="en-US" dirty="0"/>
              <a:t> PO closes Stream for prayers or dinner</a:t>
            </a:r>
          </a:p>
          <a:p>
            <a:pPr lvl="1"/>
            <a:r>
              <a:rPr lang="en-US" dirty="0"/>
              <a:t>Ensure doors locked but windows left open</a:t>
            </a:r>
          </a:p>
          <a:p>
            <a:pPr marL="360363" indent="-360363">
              <a:buFont typeface="+mj-lt"/>
              <a:buAutoNum type="arabicPeriod"/>
            </a:pPr>
            <a:r>
              <a:rPr lang="en-US" dirty="0"/>
              <a:t>PO does not give Form 14</a:t>
            </a:r>
          </a:p>
          <a:p>
            <a:pPr lvl="1"/>
            <a:r>
              <a:rPr lang="en-US" dirty="0"/>
              <a:t>Explain mandatory under Election Regulation 25(4)</a:t>
            </a:r>
          </a:p>
          <a:p>
            <a:pPr lvl="1"/>
            <a:r>
              <a:rPr lang="en-US" dirty="0"/>
              <a:t>CA to provide blank copy of Form 14 for PO’s signature</a:t>
            </a:r>
          </a:p>
          <a:p>
            <a:pPr lvl="1"/>
            <a:r>
              <a:rPr lang="en-US" dirty="0"/>
              <a:t>Inform </a:t>
            </a:r>
            <a:r>
              <a:rPr lang="en-US" dirty="0" err="1"/>
              <a:t>Whatsapp</a:t>
            </a:r>
            <a:r>
              <a:rPr lang="en-US" dirty="0"/>
              <a:t> group and Candidate/Election Agent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Issues</a:t>
            </a:r>
          </a:p>
        </p:txBody>
      </p:sp>
    </p:spTree>
    <p:extLst>
      <p:ext uri="{BB962C8B-B14F-4D97-AF65-F5344CB8AC3E}">
        <p14:creationId xmlns:p14="http://schemas.microsoft.com/office/powerpoint/2010/main" val="111745445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Completion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261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04660"/>
            <a:ext cx="8078294" cy="25003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Total from Form 13</a:t>
            </a:r>
          </a:p>
          <a:p>
            <a:pPr lvl="1"/>
            <a:r>
              <a:rPr lang="en-US" dirty="0"/>
              <a:t>This is the number of votes that should be in the Ballot Box</a:t>
            </a:r>
          </a:p>
          <a:p>
            <a:pPr lvl="1"/>
            <a:r>
              <a:rPr lang="en-US" dirty="0"/>
              <a:t>Not more than total voters in Electoral Roll for that Stream</a:t>
            </a:r>
          </a:p>
          <a:p>
            <a:r>
              <a:rPr lang="en-US" dirty="0"/>
              <a:t>Total from Form 14</a:t>
            </a:r>
          </a:p>
          <a:p>
            <a:pPr lvl="1"/>
            <a:r>
              <a:rPr lang="en-US" dirty="0"/>
              <a:t>This is the number of votes obtained by each candidate</a:t>
            </a:r>
          </a:p>
          <a:p>
            <a:pPr lvl="1"/>
            <a:r>
              <a:rPr lang="en-US" dirty="0"/>
              <a:t>Agree with reported Form 13 totals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Tallying after counting</a:t>
            </a:r>
          </a:p>
        </p:txBody>
      </p:sp>
      <p:pic>
        <p:nvPicPr>
          <p:cNvPr id="7" name="Picture 6" descr="screen-capture-4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5072" y="5004964"/>
            <a:ext cx="1185328" cy="1582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screen-capture-9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0963" y="5007757"/>
            <a:ext cx="1080324" cy="1579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92" y="5007756"/>
            <a:ext cx="2373280" cy="1579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523" y="5007756"/>
            <a:ext cx="2125269" cy="15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8358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4072" y="2546302"/>
            <a:ext cx="4942728" cy="4040764"/>
          </a:xfrm>
        </p:spPr>
        <p:txBody>
          <a:bodyPr>
            <a:normAutofit/>
          </a:bodyPr>
          <a:lstStyle/>
          <a:p>
            <a:r>
              <a:rPr lang="en-US" dirty="0"/>
              <a:t>Text results of counting results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/Election Agent or the Station Master </a:t>
            </a:r>
            <a:r>
              <a:rPr lang="en-US" dirty="0" err="1"/>
              <a:t>Whatsapp</a:t>
            </a:r>
            <a:r>
              <a:rPr lang="en-US" dirty="0"/>
              <a:t> Group the moment you receive from CA</a:t>
            </a:r>
            <a:r>
              <a:rPr lang="en-MY" dirty="0"/>
              <a:t> </a:t>
            </a:r>
          </a:p>
          <a:p>
            <a:r>
              <a:rPr lang="en-US" dirty="0"/>
              <a:t>Check the total votes add up to Form 13 for each stream</a:t>
            </a:r>
            <a:r>
              <a:rPr lang="en-MY" dirty="0"/>
              <a:t> </a:t>
            </a:r>
          </a:p>
          <a:p>
            <a:r>
              <a:rPr lang="en-US" dirty="0"/>
              <a:t>Consolidate all results into one final text and send to Election Agent, PACABA Coordinator or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2" y="1985458"/>
            <a:ext cx="2978624" cy="2231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82" y="4379352"/>
            <a:ext cx="2947412" cy="220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8347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58886"/>
            <a:ext cx="5194788" cy="42281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All CAs hand over PACABA Kit with their copies of Form 14 to you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Their task end when they hand over observations to your Station Master</a:t>
            </a:r>
          </a:p>
          <a:p>
            <a:pPr>
              <a:lnSpc>
                <a:spcPct val="110000"/>
              </a:lnSpc>
            </a:pPr>
            <a:r>
              <a:rPr lang="en-US" dirty="0"/>
              <a:t>Procedures: Yellow EC bag handed over to PO1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But normally each PO prefer to carry their own</a:t>
            </a:r>
          </a:p>
          <a:p>
            <a:pPr>
              <a:lnSpc>
                <a:spcPct val="110000"/>
              </a:lnSpc>
            </a:pPr>
            <a:r>
              <a:rPr lang="en-US" dirty="0"/>
              <a:t>PO1/POs will bring everything to Tallying Centre in police convoy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You may ask help of your CAs to </a:t>
            </a:r>
            <a:r>
              <a:rPr lang="en-US" dirty="0">
                <a:solidFill>
                  <a:srgbClr val="FF0000"/>
                </a:solidFill>
              </a:rPr>
              <a:t>follow the EC car </a:t>
            </a:r>
            <a:r>
              <a:rPr lang="en-US" dirty="0"/>
              <a:t>to Tallying Centre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You cannot sit in the EC car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Counting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988" y="1591056"/>
            <a:ext cx="3267545" cy="2174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350" y="3765459"/>
            <a:ext cx="3313011" cy="27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6583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14 and Ballot Box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3639" y="3028102"/>
            <a:ext cx="4305208" cy="3558964"/>
          </a:xfrm>
        </p:spPr>
        <p:txBody>
          <a:bodyPr>
            <a:normAutofit fontScale="92500"/>
          </a:bodyPr>
          <a:lstStyle/>
          <a:p>
            <a:r>
              <a:rPr lang="en-US" dirty="0"/>
              <a:t>Collect all Forms 14 &amp; check that all forms are correctly filled in</a:t>
            </a:r>
            <a:endParaRPr lang="en-MY" dirty="0"/>
          </a:p>
          <a:p>
            <a:pPr lvl="1"/>
            <a:r>
              <a:rPr lang="en-US" dirty="0"/>
              <a:t>Correct name and number of Polling Stream</a:t>
            </a:r>
            <a:endParaRPr lang="en-MY" dirty="0"/>
          </a:p>
          <a:p>
            <a:pPr lvl="1"/>
            <a:r>
              <a:rPr lang="en-US" dirty="0"/>
              <a:t>Sequence of candidates are in same order as in Ballot Paper</a:t>
            </a:r>
            <a:endParaRPr lang="en-MY" dirty="0"/>
          </a:p>
          <a:p>
            <a:pPr lvl="1"/>
            <a:r>
              <a:rPr lang="en-US" dirty="0"/>
              <a:t>Numbers all add up</a:t>
            </a:r>
            <a:endParaRPr lang="en-MY" dirty="0"/>
          </a:p>
          <a:p>
            <a:pPr lvl="1"/>
            <a:r>
              <a:rPr lang="en-US" dirty="0"/>
              <a:t>Total Ballot Papers counted equal or less than Form 13</a:t>
            </a:r>
            <a:endParaRPr lang="en-MY" dirty="0"/>
          </a:p>
          <a:p>
            <a:pPr lvl="1"/>
            <a:r>
              <a:rPr lang="en-US" dirty="0"/>
              <a:t>Signed by PO &amp; all CAs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3028102"/>
            <a:ext cx="3822192" cy="35589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Follow PO1 in your car all the way to the Tallying Centre and ensure all Ballot Boxes and Forms are handed over without any stops or interference</a:t>
            </a:r>
            <a:r>
              <a:rPr lang="en-MY" dirty="0"/>
              <a:t>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Hand over your Forms 13 &amp; 14 to the Election Agent /PACABA Coordinator/Bilik Gerakan as instructed</a:t>
            </a:r>
            <a:r>
              <a:rPr lang="en-MY" dirty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18" y="1406739"/>
            <a:ext cx="2264663" cy="1272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616" y="1294897"/>
            <a:ext cx="2418296" cy="1493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EE411A-695F-3999-361F-8337D8DB9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5" y="1269891"/>
            <a:ext cx="2418296" cy="16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04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4278" y="2584174"/>
            <a:ext cx="5046144" cy="40028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counting cannot start or complete (</a:t>
            </a:r>
            <a:r>
              <a:rPr lang="en-US" dirty="0" err="1"/>
              <a:t>eg</a:t>
            </a:r>
            <a:r>
              <a:rPr lang="en-US" dirty="0"/>
              <a:t>., natural disasters), PO to inform CA &amp; RO</a:t>
            </a:r>
          </a:p>
          <a:p>
            <a:pPr lvl="1"/>
            <a:r>
              <a:rPr lang="en-US" dirty="0"/>
              <a:t>If Ballot Box not opened, PO to pass Ballot Box &amp; Form 13 to RO or Police Station</a:t>
            </a:r>
          </a:p>
          <a:p>
            <a:pPr lvl="2"/>
            <a:r>
              <a:rPr lang="en-US" dirty="0"/>
              <a:t>CA to follow in separate car</a:t>
            </a:r>
          </a:p>
          <a:p>
            <a:pPr lvl="1"/>
            <a:r>
              <a:rPr lang="en-US" dirty="0"/>
              <a:t>If opened, PO to put everything (including Form 13 if filled up) back in the Ballot Box in presence of CA, affix with tape (PO &amp; CA to sign) &amp; hand to RO </a:t>
            </a:r>
          </a:p>
          <a:p>
            <a:r>
              <a:rPr lang="en-US" dirty="0"/>
              <a:t>Counting will take place at new venue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cannot complete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422" y="289136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595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559128"/>
            <a:ext cx="6856824" cy="30279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Your work is now completed.  You may stay to observe the inclusion of your Polling Centre numbers into the final tally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US" dirty="0"/>
              <a:t>Text the final result to all your PACABAs and thank them on behalf of the Candidate and the Rakyat Malaysia.  Arrange for a get together for drinks for another day</a:t>
            </a:r>
          </a:p>
          <a:p>
            <a:pPr>
              <a:lnSpc>
                <a:spcPct val="110000"/>
              </a:lnSpc>
            </a:pPr>
            <a:r>
              <a:rPr lang="en-US" dirty="0"/>
              <a:t>Ensure all personal data deleted off your </a:t>
            </a:r>
            <a:r>
              <a:rPr lang="en-US" dirty="0" err="1"/>
              <a:t>handphone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Especially </a:t>
            </a:r>
            <a:r>
              <a:rPr lang="en-US" dirty="0" err="1"/>
              <a:t>MyKad</a:t>
            </a:r>
            <a:r>
              <a:rPr lang="en-US" dirty="0"/>
              <a:t> photo and details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responsibilities are now over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54" y="3956068"/>
            <a:ext cx="1380087" cy="2402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40677-316A-A799-5729-2959183AD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57" y="1721184"/>
            <a:ext cx="1607669" cy="170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774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27" y="4818440"/>
            <a:ext cx="1506607" cy="1768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55" y="3139464"/>
            <a:ext cx="1760845" cy="15407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observations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2500530"/>
            <a:ext cx="3822192" cy="28497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A few principles</a:t>
            </a:r>
          </a:p>
          <a:p>
            <a:r>
              <a:rPr lang="en-US" dirty="0"/>
              <a:t>PACA is last line of defense</a:t>
            </a:r>
          </a:p>
          <a:p>
            <a:r>
              <a:rPr lang="en-US" dirty="0"/>
              <a:t>PACA cannot stop well-planned frauds</a:t>
            </a:r>
          </a:p>
          <a:p>
            <a:r>
              <a:rPr lang="en-US" dirty="0"/>
              <a:t>PACA can only observe and record down</a:t>
            </a:r>
          </a:p>
          <a:p>
            <a:r>
              <a:rPr lang="en-US" dirty="0"/>
              <a:t>Look for patterns, not just incidences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Reports of non-compliance</a:t>
            </a:r>
          </a:p>
          <a:p>
            <a:r>
              <a:rPr lang="en-US" dirty="0"/>
              <a:t>Wrongly reported</a:t>
            </a:r>
          </a:p>
          <a:p>
            <a:r>
              <a:rPr lang="en-US" dirty="0"/>
              <a:t>Innocent </a:t>
            </a:r>
            <a:r>
              <a:rPr lang="en-US"/>
              <a:t>errors/ miscommunication</a:t>
            </a:r>
            <a:endParaRPr lang="en-US" dirty="0"/>
          </a:p>
          <a:p>
            <a:r>
              <a:rPr lang="en-US" dirty="0"/>
              <a:t>Lack of training/competence</a:t>
            </a:r>
          </a:p>
          <a:p>
            <a:r>
              <a:rPr lang="en-US" dirty="0"/>
              <a:t>Isolated random frauds</a:t>
            </a:r>
          </a:p>
          <a:p>
            <a:r>
              <a:rPr lang="en-US" dirty="0"/>
              <a:t>Pre-planned frauds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50288"/>
            <a:ext cx="1709473" cy="1236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62" y="5350288"/>
            <a:ext cx="1570886" cy="123677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130D0-63E8-C00E-8511-54F76446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66" y="1578109"/>
            <a:ext cx="1388153" cy="9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83" y="4995672"/>
            <a:ext cx="1440000" cy="1524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3069" y="2546302"/>
            <a:ext cx="5463731" cy="4040764"/>
          </a:xfrm>
        </p:spPr>
        <p:txBody>
          <a:bodyPr>
            <a:normAutofit/>
          </a:bodyPr>
          <a:lstStyle/>
          <a:p>
            <a:r>
              <a:rPr lang="en-US" dirty="0"/>
              <a:t>Whatsapp and/or Email details of the team &amp; material in pdf to all PACABAs</a:t>
            </a:r>
          </a:p>
          <a:p>
            <a:pPr lvl="1"/>
            <a:r>
              <a:rPr lang="en-US" dirty="0"/>
              <a:t>Training slides</a:t>
            </a:r>
          </a:p>
          <a:p>
            <a:pPr marL="301943" lvl="1" indent="0">
              <a:buNone/>
            </a:pPr>
            <a:r>
              <a:rPr lang="en-US" dirty="0"/>
              <a:t>and if interested </a:t>
            </a:r>
          </a:p>
          <a:p>
            <a:pPr lvl="1"/>
            <a:r>
              <a:rPr lang="en-US" dirty="0"/>
              <a:t>Checklists</a:t>
            </a:r>
          </a:p>
          <a:p>
            <a:pPr lvl="1"/>
            <a:r>
              <a:rPr lang="en-US" dirty="0"/>
              <a:t>Relevant pages of Acts/Regulations</a:t>
            </a:r>
          </a:p>
          <a:p>
            <a:r>
              <a:rPr lang="en-US" dirty="0"/>
              <a:t>Ask for everyone’s previous experience as PACABA &amp; whether any restriction regarding time slots for duty roster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them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7" y="2146728"/>
            <a:ext cx="2489607" cy="20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7499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5C0035-542A-9B41-84FC-AD69941526B8}"/>
              </a:ext>
            </a:extLst>
          </p:cNvPr>
          <p:cNvSpPr txBox="1">
            <a:spLocks/>
          </p:cNvSpPr>
          <p:nvPr/>
        </p:nvSpPr>
        <p:spPr>
          <a:xfrm>
            <a:off x="685800" y="1469647"/>
            <a:ext cx="77724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>
                <a:solidFill>
                  <a:schemeClr val="bg1"/>
                </a:solidFill>
              </a:rPr>
              <a:t>Any Questions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AC27ED-A187-DE48-8AEE-6E1BD66F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34" y="2993647"/>
            <a:ext cx="3644900" cy="2222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49A381-AC87-1349-BD97-0A01B6AB5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18FC61-C5D6-CD4B-AF0D-AEF19388AA95}"/>
              </a:ext>
            </a:extLst>
          </p:cNvPr>
          <p:cNvSpPr/>
          <p:nvPr/>
        </p:nvSpPr>
        <p:spPr>
          <a:xfrm>
            <a:off x="1367365" y="5186214"/>
            <a:ext cx="6303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Slides are at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https://www.jimkhong.com/jim-the-polling-agent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96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33" y="4939742"/>
            <a:ext cx="4219291" cy="1883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225" y="4499254"/>
            <a:ext cx="3492500" cy="23241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required from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3971" y="1964607"/>
            <a:ext cx="3686138" cy="316040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/>
              <a:t>Fill in Google Form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u="sng" dirty="0"/>
              <a:t>Documents</a:t>
            </a:r>
          </a:p>
          <a:p>
            <a:r>
              <a:rPr lang="en-US" dirty="0"/>
              <a:t>Copy both sides MyKad</a:t>
            </a:r>
          </a:p>
          <a:p>
            <a:pPr lvl="1"/>
            <a:r>
              <a:rPr lang="en-US" dirty="0"/>
              <a:t>Handphone photo acceptable</a:t>
            </a:r>
          </a:p>
          <a:p>
            <a:r>
              <a:rPr lang="en-US" dirty="0"/>
              <a:t>Signed Oath of Secrecy</a:t>
            </a:r>
          </a:p>
          <a:p>
            <a:r>
              <a:rPr lang="en-US" dirty="0"/>
              <a:t>Passport-sized photo </a:t>
            </a:r>
            <a:r>
              <a:rPr lang="mr-IN" dirty="0"/>
              <a:t>–</a:t>
            </a:r>
            <a:r>
              <a:rPr lang="en-US" dirty="0"/>
              <a:t> one for each role PA, CA, BA</a:t>
            </a:r>
          </a:p>
          <a:p>
            <a:pPr lvl="1"/>
            <a:r>
              <a:rPr lang="en-US" dirty="0"/>
              <a:t>Write name &amp; IC no at back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025848" y="2358746"/>
            <a:ext cx="3822192" cy="3160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Details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/>
              <a:t>Telephone number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/>
              <a:t>Experience as PACABA</a:t>
            </a:r>
          </a:p>
          <a:p>
            <a:pPr marL="531813" lvl="1" indent="-266700"/>
            <a:r>
              <a:rPr lang="en-US" dirty="0"/>
              <a:t>Any previous experience as Counting Agent or Station Master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/>
              <a:t>Time and place of duty</a:t>
            </a:r>
          </a:p>
          <a:p>
            <a:pPr marL="531813" lvl="1" indent="-266700"/>
            <a:r>
              <a:rPr lang="en-US" dirty="0"/>
              <a:t>May wish to be on duty at place of voting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7" name="Picture 6" descr="screen-capture-1.png">
            <a:extLst>
              <a:ext uri="{FF2B5EF4-FFF2-40B4-BE49-F238E27FC236}">
                <a16:creationId xmlns:a16="http://schemas.microsoft.com/office/drawing/2014/main" id="{CBB639C3-A1C8-14F7-1B6B-9A98B58B77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975" y="4939742"/>
            <a:ext cx="1338722" cy="16473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  <p:sp>
        <p:nvSpPr>
          <p:cNvPr id="12" name="Left Arrow Callout 11">
            <a:extLst>
              <a:ext uri="{FF2B5EF4-FFF2-40B4-BE49-F238E27FC236}">
                <a16:creationId xmlns:a16="http://schemas.microsoft.com/office/drawing/2014/main" id="{85D8B83B-E905-E1EA-E4BB-4BCD156A184E}"/>
              </a:ext>
            </a:extLst>
          </p:cNvPr>
          <p:cNvSpPr/>
          <p:nvPr/>
        </p:nvSpPr>
        <p:spPr>
          <a:xfrm>
            <a:off x="3699170" y="2743200"/>
            <a:ext cx="139931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At worst, handphone photo acceptable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D50B80B9-AE76-382A-55C3-ADB60C04375F}"/>
              </a:ext>
            </a:extLst>
          </p:cNvPr>
          <p:cNvSpPr/>
          <p:nvPr/>
        </p:nvSpPr>
        <p:spPr>
          <a:xfrm>
            <a:off x="3699170" y="3430280"/>
            <a:ext cx="139931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0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Mandatory</a:t>
            </a:r>
            <a:r>
              <a:rPr lang="en-GB" sz="1200" dirty="0">
                <a:solidFill>
                  <a:schemeClr val="tx1"/>
                </a:solidFill>
              </a:rPr>
              <a:t> hardcopy not negotiable</a:t>
            </a:r>
          </a:p>
        </p:txBody>
      </p:sp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F37F41D4-BD56-7AF5-02A8-8CF34D95F06B}"/>
              </a:ext>
            </a:extLst>
          </p:cNvPr>
          <p:cNvSpPr/>
          <p:nvPr/>
        </p:nvSpPr>
        <p:spPr>
          <a:xfrm>
            <a:off x="3698352" y="4116632"/>
            <a:ext cx="139931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0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At worst, cut from MyKad photo</a:t>
            </a:r>
          </a:p>
        </p:txBody>
      </p:sp>
    </p:spTree>
    <p:extLst>
      <p:ext uri="{BB962C8B-B14F-4D97-AF65-F5344CB8AC3E}">
        <p14:creationId xmlns:p14="http://schemas.microsoft.com/office/powerpoint/2010/main" val="2135924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935705"/>
            <a:ext cx="4816455" cy="3651361"/>
          </a:xfrm>
        </p:spPr>
        <p:txBody>
          <a:bodyPr>
            <a:normAutofit/>
          </a:bodyPr>
          <a:lstStyle/>
          <a:p>
            <a:r>
              <a:rPr lang="en-US" dirty="0"/>
              <a:t>White Appointment Form filled in by PACABA Coordinator and signed by Candidate or Election Agent</a:t>
            </a:r>
          </a:p>
          <a:p>
            <a:pPr lvl="1"/>
            <a:r>
              <a:rPr lang="en-US" dirty="0"/>
              <a:t>One for each role PA, CA and BA</a:t>
            </a:r>
          </a:p>
          <a:p>
            <a:r>
              <a:rPr lang="en-US" dirty="0"/>
              <a:t>Specific to the Polling Centre</a:t>
            </a:r>
          </a:p>
          <a:p>
            <a:pPr lvl="1"/>
            <a:r>
              <a:rPr lang="en-US" dirty="0"/>
              <a:t>Any change will require a fresh Appointment 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Appointment to be a Polling or Counting Agent</a:t>
            </a:r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915" y="1795318"/>
            <a:ext cx="3673454" cy="4739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7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659" y="2460293"/>
            <a:ext cx="3550141" cy="35187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99061"/>
            <a:ext cx="7408333" cy="4388005"/>
          </a:xfrm>
        </p:spPr>
        <p:txBody>
          <a:bodyPr>
            <a:normAutofit fontScale="92500" lnSpcReduction="20000"/>
          </a:bodyPr>
          <a:lstStyle/>
          <a:p>
            <a:pPr marL="446088" lvl="1" indent="-446088">
              <a:buNone/>
            </a:pPr>
            <a:r>
              <a:rPr lang="en-US" sz="2400" dirty="0"/>
              <a:t>Introducing PACA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PACA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Before Election Day</a:t>
            </a:r>
          </a:p>
          <a:p>
            <a:pPr marL="301625" lvl="1" indent="-301625">
              <a:buNone/>
            </a:pPr>
            <a:r>
              <a:rPr lang="en-US" sz="2400" dirty="0"/>
              <a:t>Tasks of Polling Agent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Before start of Polling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Polling procedures</a:t>
            </a:r>
          </a:p>
          <a:p>
            <a:pPr marL="301625" lvl="1" indent="-301625">
              <a:buNone/>
            </a:pPr>
            <a:r>
              <a:rPr lang="en-US" sz="2400" dirty="0"/>
              <a:t>Tasks of Counting Agent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After close of Polling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Counting procedures</a:t>
            </a:r>
          </a:p>
          <a:p>
            <a:pPr marL="0" indent="0">
              <a:buNone/>
            </a:pPr>
            <a:r>
              <a:rPr lang="en-US" dirty="0"/>
              <a:t>Tasks of Station Masters</a:t>
            </a:r>
          </a:p>
          <a:p>
            <a:pPr marL="460375" indent="-460375"/>
            <a:r>
              <a:rPr lang="en-US" dirty="0"/>
              <a:t>Potential issues marked in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pPr marL="460375" indent="-460375"/>
            <a:r>
              <a:rPr lang="en-US" dirty="0"/>
              <a:t>Pictures may be taken from EC training to facilitate reference for EC Officers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will cover today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566" y="2118654"/>
            <a:ext cx="4681234" cy="459746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Red Form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Required to comply with Election Offenses Act s5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try to find out candidate for whom Voter has or intend to vote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any details regarding name or voting number of any Voter before Polling close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with Voter between receipt of Ballot Paper &amp; inserting into Ballot Box (except PO)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Polling Stream stamp before Polling close</a:t>
            </a:r>
          </a:p>
          <a:p>
            <a:pPr marL="301943" lvl="1" indent="0">
              <a:lnSpc>
                <a:spcPct val="110000"/>
              </a:lnSpc>
              <a:buNone/>
            </a:pPr>
            <a:r>
              <a:rPr lang="en-US" dirty="0"/>
              <a:t>Full s5 on reverse of the Form</a:t>
            </a:r>
          </a:p>
          <a:p>
            <a:pPr>
              <a:lnSpc>
                <a:spcPct val="110000"/>
              </a:lnSpc>
            </a:pPr>
            <a:r>
              <a:rPr lang="en-US" dirty="0"/>
              <a:t>Only those who have taken oath may enter Polling Stream or see serial number on Ballot Paper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 A Oath of Secrecy</a:t>
            </a:r>
          </a:p>
        </p:txBody>
      </p:sp>
      <p:pic>
        <p:nvPicPr>
          <p:cNvPr id="4" name="Picture 3" descr="screen-capture-1.png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88" y="2058877"/>
            <a:ext cx="3659577" cy="45031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5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31" y="4295353"/>
            <a:ext cx="1961392" cy="1305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1" y="2125351"/>
            <a:ext cx="4253752" cy="2058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29" y="3339494"/>
            <a:ext cx="1346370" cy="12481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Change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779463" y="2366651"/>
            <a:ext cx="3657600" cy="15144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Secrecy Oath may require role and polling stream to be stated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457200" y="4529666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Appointment Form</a:t>
            </a:r>
          </a:p>
          <a:p>
            <a:r>
              <a:rPr lang="en-US" dirty="0"/>
              <a:t>Can be changed by EC</a:t>
            </a:r>
          </a:p>
          <a:p>
            <a:r>
              <a:rPr lang="en-US" dirty="0"/>
              <a:t>Will require Candidate/Election Agent to sign sufficient blank Forms to be held by Station Masters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Implications</a:t>
            </a:r>
          </a:p>
          <a:p>
            <a:r>
              <a:rPr lang="en-US" dirty="0"/>
              <a:t>Difficulties in switching PACAs between polling streams when required by Station Master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5037188" y="4529666"/>
            <a:ext cx="3657600" cy="2057400"/>
          </a:xfrm>
        </p:spPr>
        <p:txBody>
          <a:bodyPr/>
          <a:lstStyle/>
          <a:p>
            <a:pPr marL="0" indent="0" algn="r">
              <a:buNone/>
            </a:pPr>
            <a:r>
              <a:rPr lang="en-US" u="sng" dirty="0"/>
              <a:t>Secrecy Oath</a:t>
            </a:r>
          </a:p>
          <a:p>
            <a:pPr algn="r"/>
            <a:r>
              <a:rPr lang="en-US" dirty="0"/>
              <a:t>Cannot be changed as it is specified under the Act</a:t>
            </a:r>
          </a:p>
          <a:p>
            <a:pPr lvl="1" algn="r"/>
            <a:r>
              <a:rPr lang="en-US" dirty="0"/>
              <a:t>EC may require as an non-Act requirement</a:t>
            </a:r>
          </a:p>
          <a:p>
            <a:pPr algn="r"/>
            <a:r>
              <a:rPr lang="en-US" dirty="0"/>
              <a:t>Will continue to talk to EC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290AA-8B5A-B447-B803-7AF88DD9D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88"/>
            <a:ext cx="2610465" cy="1716139"/>
          </a:xfrm>
          <a:prstGeom prst="rect">
            <a:avLst/>
          </a:prstGeom>
        </p:spPr>
      </p:pic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D86E861-01EA-52E9-B9B9-07670622A2A3}"/>
              </a:ext>
            </a:extLst>
          </p:cNvPr>
          <p:cNvSpPr txBox="1">
            <a:spLocks/>
          </p:cNvSpPr>
          <p:nvPr/>
        </p:nvSpPr>
        <p:spPr>
          <a:xfrm rot="20610195">
            <a:off x="147484" y="908036"/>
            <a:ext cx="2315497" cy="738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n-US" sz="2400" b="1" dirty="0">
                <a:solidFill>
                  <a:srgbClr val="FF0000"/>
                </a:solidFill>
              </a:rPr>
              <a:t>Low possibility</a:t>
            </a:r>
          </a:p>
        </p:txBody>
      </p:sp>
    </p:spTree>
    <p:extLst>
      <p:ext uri="{BB962C8B-B14F-4D97-AF65-F5344CB8AC3E}">
        <p14:creationId xmlns:p14="http://schemas.microsoft.com/office/powerpoint/2010/main" val="2351669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6302-EE4A-4FEA-BC0F-5FCF29B2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PACABA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A8B46-D148-3D14-FA0B-5245BC0A7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4863B-F7F6-86C8-EB9B-E787CA5F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067F-BEC2-1F02-648C-85B0455C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1CB5-D1FA-D26C-CB74-B957127F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4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71" y="1475546"/>
            <a:ext cx="1336258" cy="1256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channel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63206" y="1975756"/>
            <a:ext cx="4308793" cy="461130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Contact each PACABA to confirm consent before adding them to </a:t>
            </a:r>
            <a:r>
              <a:rPr lang="en-US" sz="3600" b="1" dirty="0"/>
              <a:t>WhatsApp group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Insert Polling Station number in Group Name </a:t>
            </a:r>
            <a:r>
              <a:rPr lang="en-US" sz="3300" dirty="0"/>
              <a:t>- </a:t>
            </a:r>
            <a:r>
              <a:rPr lang="en-US" sz="3300" dirty="0" err="1"/>
              <a:t>Pxx</a:t>
            </a:r>
            <a:r>
              <a:rPr lang="en-US" sz="3300" dirty="0"/>
              <a:t>/</a:t>
            </a:r>
            <a:r>
              <a:rPr lang="en-US" sz="3300" dirty="0" err="1"/>
              <a:t>Nxx</a:t>
            </a:r>
            <a:r>
              <a:rPr lang="en-US" sz="3300" dirty="0"/>
              <a:t>/xx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Insert in Group Description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Name of Candidate on Ballot Paper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Link to Training Slides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Link to Duty Roster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Only Admin can add participant</a:t>
            </a:r>
          </a:p>
          <a:p>
            <a:pPr lvl="1">
              <a:lnSpc>
                <a:spcPct val="110000"/>
              </a:lnSpc>
            </a:pPr>
            <a:r>
              <a:rPr lang="en-GB" sz="2900" dirty="0"/>
              <a:t>no joining by link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Be firm on Group rules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Only post PACA instructions or matters dealing with this Polling Station only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Admin to ask poster of non-relevant posts to delete it.  If poster refuse, admin to delete.  Consider deleting persistent offenders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Consider replying by private message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896174" y="2600403"/>
            <a:ext cx="3822192" cy="39866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Arrange </a:t>
            </a:r>
            <a:r>
              <a:rPr lang="en-US" b="1" dirty="0"/>
              <a:t>meeting</a:t>
            </a:r>
            <a:r>
              <a:rPr lang="en-US" dirty="0"/>
              <a:t> if possible at agreed place (</a:t>
            </a:r>
            <a:r>
              <a:rPr lang="en-US" dirty="0" err="1"/>
              <a:t>eg</a:t>
            </a:r>
            <a:r>
              <a:rPr lang="en-US" dirty="0"/>
              <a:t>., by PACABA Coordinator)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 get to know everyone and deal with any questions on process &amp; logistics</a:t>
            </a:r>
            <a:endParaRPr lang="en-MY" dirty="0"/>
          </a:p>
          <a:p>
            <a:pPr>
              <a:lnSpc>
                <a:spcPct val="120000"/>
              </a:lnSpc>
            </a:pPr>
            <a:r>
              <a:rPr lang="en-US" dirty="0"/>
              <a:t>There should be another meeting at Polling Centre on eve of Election Day if possible</a:t>
            </a:r>
          </a:p>
          <a:p>
            <a:pPr>
              <a:lnSpc>
                <a:spcPct val="120000"/>
              </a:lnSpc>
            </a:pPr>
            <a:r>
              <a:rPr lang="en-US" dirty="0"/>
              <a:t>Note those with no smartphones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You will be the one responsible to text them anything relevant from the group discussion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Consider if you need the PACA if no handphone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313" y="3067167"/>
            <a:ext cx="1403181" cy="9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1676DFE6-DD41-B654-2761-EE44BA1C4675}"/>
              </a:ext>
            </a:extLst>
          </p:cNvPr>
          <p:cNvSpPr/>
          <p:nvPr/>
        </p:nvSpPr>
        <p:spPr>
          <a:xfrm>
            <a:off x="193639" y="1957458"/>
            <a:ext cx="1608657" cy="1036093"/>
          </a:xfrm>
          <a:prstGeom prst="wedgeRoundRectCallout">
            <a:avLst>
              <a:gd name="adj1" fmla="val -1070"/>
              <a:gd name="adj2" fmla="val 18199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Candidate &amp; EA usually added morning on Election Day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16" y="4758915"/>
            <a:ext cx="785797" cy="715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41" y="2518992"/>
            <a:ext cx="1565784" cy="1304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969" y="5514620"/>
            <a:ext cx="1103103" cy="1158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799" y="5795188"/>
            <a:ext cx="1169353" cy="56476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Whatsapp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r>
              <a:rPr lang="en-US" dirty="0"/>
              <a:t>Each person will belong to two Whatsapp groups only</a:t>
            </a:r>
          </a:p>
          <a:p>
            <a:r>
              <a:rPr lang="en-US" dirty="0"/>
              <a:t>Information will be sent up and down the levels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828502" y="2568419"/>
            <a:ext cx="854111" cy="808869"/>
            <a:chOff x="3791040" y="2435105"/>
            <a:chExt cx="854111" cy="8088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040" y="2435105"/>
              <a:ext cx="572217" cy="48817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816" y="2736353"/>
              <a:ext cx="748335" cy="507621"/>
            </a:xfrm>
            <a:prstGeom prst="rect">
              <a:avLst/>
            </a:prstGeom>
          </p:spPr>
        </p:pic>
      </p:grp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993551"/>
            <a:ext cx="3822192" cy="3593515"/>
          </a:xfrm>
        </p:spPr>
        <p:txBody>
          <a:bodyPr>
            <a:normAutofit fontScale="92500" lnSpcReduction="20000"/>
          </a:bodyPr>
          <a:lstStyle/>
          <a:p>
            <a:pPr marL="317500" indent="-317500">
              <a:lnSpc>
                <a:spcPct val="110000"/>
              </a:lnSpc>
              <a:buFont typeface="+mj-lt"/>
              <a:buAutoNum type="arabicPeriod"/>
              <a:tabLst>
                <a:tab pos="265113" algn="l"/>
              </a:tabLst>
            </a:pPr>
            <a:r>
              <a:rPr lang="en-US" dirty="0"/>
              <a:t>State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Candidates, Election Agents, PACA Coordinators</a:t>
            </a:r>
          </a:p>
          <a:p>
            <a:pPr marL="317500" indent="-3175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Constituency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Candidate, Election Agent, PACA Coordinator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Station Masters</a:t>
            </a:r>
          </a:p>
          <a:p>
            <a:pPr marL="357188" indent="-357188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Polling Centre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Station Master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PACABAs</a:t>
            </a:r>
          </a:p>
        </p:txBody>
      </p:sp>
    </p:spTree>
    <p:extLst>
      <p:ext uri="{BB962C8B-B14F-4D97-AF65-F5344CB8AC3E}">
        <p14:creationId xmlns:p14="http://schemas.microsoft.com/office/powerpoint/2010/main" val="423998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16727" y="2661815"/>
            <a:ext cx="6370073" cy="3930363"/>
          </a:xfrm>
        </p:spPr>
        <p:txBody>
          <a:bodyPr>
            <a:normAutofit fontScale="70000" lnSpcReduction="20000"/>
          </a:bodyPr>
          <a:lstStyle/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Introduce yourself and provide names of the candidate(s) PACABA are representing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Get each PACABA to introduce himself/herself &amp; any previous experience as PACABA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Briefly run through all Polling and Counting procedures  and the latest development – EC can change procedures up to 72 hours before start of polling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Explain shifts PA1, PA2, PA3-CA.  Anyone not on shift should go to vote and return to be on standby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Agree on logistics, meeting time, procedure to swap duties, dress code, PACA kit, communication without phones etc.</a:t>
            </a:r>
            <a:endParaRPr lang="en-MY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Set meeting time for PA1 on Election Day at 7am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(or any other alternative arrangements)</a:t>
            </a:r>
            <a:r>
              <a:rPr lang="en-MY" dirty="0"/>
              <a:t> </a:t>
            </a:r>
          </a:p>
          <a:p>
            <a:pPr marL="714375" lvl="1" indent="-271463">
              <a:lnSpc>
                <a:spcPct val="110000"/>
              </a:lnSpc>
            </a:pPr>
            <a:r>
              <a:rPr lang="en-MY" dirty="0"/>
              <a:t>You need some time to sort out the documentation etc</a:t>
            </a:r>
          </a:p>
          <a:p>
            <a:pPr marL="714375" lvl="1" indent="-271463">
              <a:lnSpc>
                <a:spcPct val="110000"/>
              </a:lnSpc>
            </a:pPr>
            <a:r>
              <a:rPr lang="en-MY" dirty="0"/>
              <a:t>Ask more experienced PA2 to come as stand-by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meeting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2661815"/>
            <a:ext cx="1682814" cy="1240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2" y="4964639"/>
            <a:ext cx="1644648" cy="9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72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prepare the Duty Roster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2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257" y="2195823"/>
            <a:ext cx="2076916" cy="1278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692103"/>
            <a:ext cx="1524000" cy="1803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3473924"/>
            <a:ext cx="8078294" cy="31131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manage the team around Duty Roster</a:t>
            </a:r>
          </a:p>
          <a:p>
            <a:r>
              <a:rPr lang="en-US" dirty="0"/>
              <a:t>Indicates all the work on Election Day</a:t>
            </a:r>
          </a:p>
          <a:p>
            <a:r>
              <a:rPr lang="en-US" dirty="0"/>
              <a:t>Will change with addition of PACABAs by PACABA Coordinator or when PACABAs drop out</a:t>
            </a:r>
          </a:p>
          <a:p>
            <a:r>
              <a:rPr lang="en-US" dirty="0"/>
              <a:t>First version could be from PACABA Coordinator</a:t>
            </a:r>
          </a:p>
          <a:p>
            <a:pPr lvl="1"/>
            <a:r>
              <a:rPr lang="en-US" dirty="0"/>
              <a:t>If none, prepare your own</a:t>
            </a:r>
          </a:p>
          <a:p>
            <a:r>
              <a:rPr lang="en-US" dirty="0"/>
              <a:t>Control versions closely</a:t>
            </a:r>
          </a:p>
          <a:p>
            <a:pPr lvl="1"/>
            <a:r>
              <a:rPr lang="en-US" dirty="0"/>
              <a:t>Only you can make amendments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Duty Roster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36" y="5379762"/>
            <a:ext cx="1779861" cy="12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25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46852"/>
            <a:ext cx="7408333" cy="44402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12 hours roster: divided into </a:t>
            </a:r>
          </a:p>
          <a:p>
            <a:pPr marL="722313" lvl="1" indent="-274638"/>
            <a:r>
              <a:rPr lang="en-US" dirty="0"/>
              <a:t>3 PACAs for Stream: 3 four-hour shifts</a:t>
            </a:r>
          </a:p>
          <a:p>
            <a:pPr marL="722313" lvl="1" indent="-274638"/>
            <a:r>
              <a:rPr lang="en-US" dirty="0"/>
              <a:t>2 PACAs for Stream: Split shifts</a:t>
            </a:r>
          </a:p>
          <a:p>
            <a:r>
              <a:rPr lang="en-US" dirty="0"/>
              <a:t>If insufficient PACAs, roster is driven by availability</a:t>
            </a:r>
          </a:p>
          <a:p>
            <a:pPr marL="722313" lvl="1" indent="-274638"/>
            <a:r>
              <a:rPr lang="en-US" dirty="0"/>
              <a:t>PACA who can do 2 shifts are most valuable</a:t>
            </a:r>
          </a:p>
          <a:p>
            <a:r>
              <a:rPr lang="en-US" b="1" dirty="0"/>
              <a:t>PACAs go to places where there are votes to defend the votes</a:t>
            </a:r>
          </a:p>
          <a:p>
            <a:pPr lvl="1"/>
            <a:r>
              <a:rPr lang="en-US" dirty="0"/>
              <a:t>Your best PACAs should be defending Ballot Boxes which contains the most of your votes or your most risky votes</a:t>
            </a:r>
          </a:p>
          <a:p>
            <a:r>
              <a:rPr lang="en-US" dirty="0"/>
              <a:t>Assess who your strongest PACAs are</a:t>
            </a:r>
          </a:p>
          <a:p>
            <a:pPr marL="722313" lvl="1" indent="-265113"/>
            <a:r>
              <a:rPr lang="en-US" dirty="0"/>
              <a:t>CA must be reliable, especially in rural areas</a:t>
            </a:r>
          </a:p>
          <a:p>
            <a:pPr marL="722313" lvl="1" indent="-265113"/>
            <a:r>
              <a:rPr lang="en-US" dirty="0"/>
              <a:t>Strongest: CA then PA1 then PA2</a:t>
            </a:r>
          </a:p>
          <a:p>
            <a:pPr marL="722313" lvl="1" indent="-265113"/>
            <a:r>
              <a:rPr lang="en-US" dirty="0"/>
              <a:t>Stream 1 may require stronger PACAs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principles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76" y="5403675"/>
            <a:ext cx="2451457" cy="1423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6" y="1289495"/>
            <a:ext cx="2451457" cy="16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4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1900-2F76-F905-41A2-2B44FC5B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shifts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BB6BF-EEB3-419E-FC5C-3605D67D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B7870-A87C-59AE-BA81-4B756E7E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DFEDA-B166-F728-72A6-F11487A8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2C8FAF6-790F-D97F-56C4-C257BB634C0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4089422"/>
              </p:ext>
            </p:extLst>
          </p:nvPr>
        </p:nvGraphicFramePr>
        <p:xfrm>
          <a:off x="676275" y="2500313"/>
          <a:ext cx="3822700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FDAEA2-A3C0-F402-C995-488E6F43A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1" y="2871536"/>
            <a:ext cx="4039531" cy="3715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Basic shifts are 3 four-hour shifts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7.30am until 12 noon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12 noon until 4pm</a:t>
            </a:r>
          </a:p>
          <a:p>
            <a:pPr marL="539750" lvl="2" indent="-260350"/>
            <a:r>
              <a:rPr lang="en-GB" dirty="0"/>
              <a:t>May consider starting earlier if PA1 is also PA3-CA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4pm until 6pm Closing; Then CA until end</a:t>
            </a:r>
          </a:p>
          <a:p>
            <a:pPr lvl="1"/>
            <a:r>
              <a:rPr lang="en-GB" dirty="0"/>
              <a:t>Allows CA into room before Closing, avoiding any confusion of changing shifts while PO prepare 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26C33C-92BE-B06B-9DAA-6F6716907273}"/>
              </a:ext>
            </a:extLst>
          </p:cNvPr>
          <p:cNvCxnSpPr/>
          <p:nvPr/>
        </p:nvCxnSpPr>
        <p:spPr>
          <a:xfrm>
            <a:off x="2587625" y="4693553"/>
            <a:ext cx="0" cy="160254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1AFE4B-6058-E0A7-971D-92CBC7966097}"/>
              </a:ext>
            </a:extLst>
          </p:cNvPr>
          <p:cNvGrpSpPr/>
          <p:nvPr/>
        </p:nvGrpSpPr>
        <p:grpSpPr>
          <a:xfrm>
            <a:off x="407967" y="3121773"/>
            <a:ext cx="1292227" cy="1376682"/>
            <a:chOff x="3352799" y="2209799"/>
            <a:chExt cx="1292227" cy="13766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7E34BB-AF20-CEC1-FE0A-0668C58B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1AAABF-6D92-4987-4811-CA131BDB63B5}"/>
                </a:ext>
              </a:extLst>
            </p:cNvPr>
            <p:cNvSpPr txBox="1"/>
            <p:nvPr/>
          </p:nvSpPr>
          <p:spPr>
            <a:xfrm>
              <a:off x="3597639" y="3217149"/>
              <a:ext cx="77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2A7F15-2B96-6C52-5CA8-C7ABF1A582C2}"/>
              </a:ext>
            </a:extLst>
          </p:cNvPr>
          <p:cNvGrpSpPr/>
          <p:nvPr/>
        </p:nvGrpSpPr>
        <p:grpSpPr>
          <a:xfrm>
            <a:off x="3207729" y="3122146"/>
            <a:ext cx="1292227" cy="1361692"/>
            <a:chOff x="3352799" y="2209799"/>
            <a:chExt cx="1292227" cy="13616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9C6B59-3FF6-F668-ACF6-12678401B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5A9BB0-E58B-E908-EC86-A822C8BB8150}"/>
                </a:ext>
              </a:extLst>
            </p:cNvPr>
            <p:cNvSpPr txBox="1"/>
            <p:nvPr/>
          </p:nvSpPr>
          <p:spPr>
            <a:xfrm>
              <a:off x="3597639" y="3202159"/>
              <a:ext cx="77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7FEDC6-E4C9-4192-8CCE-3C6AB55D5B0E}"/>
              </a:ext>
            </a:extLst>
          </p:cNvPr>
          <p:cNvGrpSpPr/>
          <p:nvPr/>
        </p:nvGrpSpPr>
        <p:grpSpPr>
          <a:xfrm>
            <a:off x="1941511" y="5322424"/>
            <a:ext cx="1292227" cy="1389084"/>
            <a:chOff x="3352799" y="2209799"/>
            <a:chExt cx="1292227" cy="13890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33260E-F301-D192-0704-9421D4937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F70662-8297-8DBE-58C1-6C92F5A6327E}"/>
                </a:ext>
              </a:extLst>
            </p:cNvPr>
            <p:cNvSpPr txBox="1"/>
            <p:nvPr/>
          </p:nvSpPr>
          <p:spPr>
            <a:xfrm>
              <a:off x="3538300" y="3229551"/>
              <a:ext cx="921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PA3-CA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43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Polling &amp; Counting Agent and a Station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956D-5B12-801E-3450-5DADFD58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Preparing the Duty Roster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396A35-D31B-9EE4-BFA2-D0EC1D0D3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If you have 3 PAs per Stream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35018F-62F4-4E53-FAD7-DB641F45F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If only 2 PAs per Stream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9A9DE93-02E1-7C99-8394-A04B94A381A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54864414"/>
              </p:ext>
            </p:extLst>
          </p:nvPr>
        </p:nvGraphicFramePr>
        <p:xfrm>
          <a:off x="4645025" y="3429000"/>
          <a:ext cx="38227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1FF25-B6A2-BF48-447E-CE2DA006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8C4E1-FE4B-C443-5014-0F7260F2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3C265-6190-AE77-ECD9-EE45C91E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22" name="Content Placeholder 17">
            <a:extLst>
              <a:ext uri="{FF2B5EF4-FFF2-40B4-BE49-F238E27FC236}">
                <a16:creationId xmlns:a16="http://schemas.microsoft.com/office/drawing/2014/main" id="{C1783C00-23BD-AF27-337A-39148A68B24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0756146"/>
              </p:ext>
            </p:extLst>
          </p:nvPr>
        </p:nvGraphicFramePr>
        <p:xfrm>
          <a:off x="677863" y="3429000"/>
          <a:ext cx="3819525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25AD24D3-F8C5-6A60-C3B1-CE2CD8CBF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198" y="1431430"/>
            <a:ext cx="1450853" cy="14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DC24-5CAB-5001-3DC5-5C3E3CC7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numbers of PAs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80A72-EDBB-FAE0-F28E-407326F6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EA619-3CBB-2FBC-A49B-6DA0B576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E1B69-3941-3F92-2962-31EEAA84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6454C-1256-361B-EED3-5B9F2C4F5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160103"/>
            <a:ext cx="3822192" cy="4426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u="sng" dirty="0"/>
              <a:t>If less then 2 PAs</a:t>
            </a:r>
          </a:p>
          <a:p>
            <a:pPr>
              <a:lnSpc>
                <a:spcPct val="110000"/>
              </a:lnSpc>
            </a:pPr>
            <a:r>
              <a:rPr lang="en-GB" dirty="0"/>
              <a:t>If only one PACA per Stream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PA goes in as PA1 at 7.30am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Leave at 10am or when situation stable: risk is lower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REST, REST, Sleep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Return as PA3-CA at 4pm</a:t>
            </a:r>
          </a:p>
          <a:p>
            <a:pPr>
              <a:lnSpc>
                <a:spcPct val="110000"/>
              </a:lnSpc>
            </a:pPr>
            <a:r>
              <a:rPr lang="en-GB" dirty="0"/>
              <a:t>If only one PACA per Station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CA requests all POs to prepare Form 14s as CA will sign &amp; collect after end of Counting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Stay outside and monitor: Sign &amp; collect Form 14 for whichever Stream that finishes Counting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Do not go in for Counting to avoid getting stuck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0C222-1552-EA9A-71EB-18E13F1701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167963"/>
            <a:ext cx="3935322" cy="2547630"/>
          </a:xfrm>
        </p:spPr>
        <p:txBody>
          <a:bodyPr>
            <a:normAutofit fontScale="92500"/>
          </a:bodyPr>
          <a:lstStyle/>
          <a:p>
            <a:pPr marL="14288" lvl="1" indent="0">
              <a:buNone/>
            </a:pPr>
            <a:r>
              <a:rPr lang="en-GB" u="sng" dirty="0"/>
              <a:t>If more than 3 PAs</a:t>
            </a:r>
          </a:p>
          <a:p>
            <a:pPr marL="279400" lvl="1" indent="-265113"/>
            <a:r>
              <a:rPr lang="en-GB" dirty="0"/>
              <a:t>4: Split PA2 shift</a:t>
            </a:r>
          </a:p>
          <a:p>
            <a:pPr marL="279400" lvl="1" indent="-265113"/>
            <a:r>
              <a:rPr lang="en-GB" dirty="0"/>
              <a:t>5: Split PA1 &amp; PA2 shift</a:t>
            </a:r>
          </a:p>
          <a:p>
            <a:pPr marL="279400" lvl="1" indent="-265113"/>
            <a:r>
              <a:rPr lang="en-GB" dirty="0"/>
              <a:t>6: Split all 3 shifts</a:t>
            </a:r>
          </a:p>
          <a:p>
            <a:pPr marL="558800" lvl="2" indent="-265113"/>
            <a:r>
              <a:rPr lang="en-GB" dirty="0"/>
              <a:t>Maximum you can have</a:t>
            </a:r>
          </a:p>
          <a:p>
            <a:pPr marL="558800" lvl="2" indent="-265113"/>
            <a:r>
              <a:rPr lang="en-GB" dirty="0"/>
              <a:t>Drawback: changing shift while PO changing room layout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0AE888A-55F3-A98F-0934-2CE69F265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77901"/>
              </p:ext>
            </p:extLst>
          </p:nvPr>
        </p:nvGraphicFramePr>
        <p:xfrm>
          <a:off x="4568825" y="2384022"/>
          <a:ext cx="382270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22700" imgH="2184400" progId="Excel.Sheet.12">
                  <p:embed/>
                </p:oleObj>
              </mc:Choice>
              <mc:Fallback>
                <p:oleObj name="Worksheet" r:id="rId2" imgW="3822700" imgH="2184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68825" y="2384022"/>
                        <a:ext cx="3822700" cy="218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C0A6AB-6825-8D9B-337F-DF718985E65B}"/>
              </a:ext>
            </a:extLst>
          </p:cNvPr>
          <p:cNvCxnSpPr>
            <a:cxnSpLocks/>
          </p:cNvCxnSpPr>
          <p:nvPr/>
        </p:nvCxnSpPr>
        <p:spPr>
          <a:xfrm>
            <a:off x="5858539" y="3135974"/>
            <a:ext cx="467833" cy="372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32-point Star 17">
            <a:extLst>
              <a:ext uri="{FF2B5EF4-FFF2-40B4-BE49-F238E27FC236}">
                <a16:creationId xmlns:a16="http://schemas.microsoft.com/office/drawing/2014/main" id="{15F6C88F-41CF-7B99-C117-17FCC23AC6B5}"/>
              </a:ext>
            </a:extLst>
          </p:cNvPr>
          <p:cNvSpPr/>
          <p:nvPr/>
        </p:nvSpPr>
        <p:spPr>
          <a:xfrm>
            <a:off x="7596615" y="3615704"/>
            <a:ext cx="1427938" cy="83997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Available as file in slide</a:t>
            </a:r>
          </a:p>
        </p:txBody>
      </p:sp>
    </p:spTree>
    <p:extLst>
      <p:ext uri="{BB962C8B-B14F-4D97-AF65-F5344CB8AC3E}">
        <p14:creationId xmlns:p14="http://schemas.microsoft.com/office/powerpoint/2010/main" val="97773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25167"/>
            <a:ext cx="2132502" cy="26384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2502" y="2518611"/>
            <a:ext cx="6817859" cy="4068455"/>
          </a:xfrm>
        </p:spPr>
        <p:txBody>
          <a:bodyPr>
            <a:normAutofit lnSpcReduction="10000"/>
          </a:bodyPr>
          <a:lstStyle/>
          <a:p>
            <a:pPr marL="27360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Determine how many PACABAs you have in all</a:t>
            </a:r>
          </a:p>
          <a:p>
            <a:pPr marL="273600" lvl="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Check which roles each team member has trained for</a:t>
            </a:r>
            <a:r>
              <a:rPr lang="en-MY" dirty="0"/>
              <a:t> </a:t>
            </a:r>
            <a:endParaRPr lang="en-MY" sz="4400" b="1" dirty="0"/>
          </a:p>
          <a:p>
            <a:pPr marL="553000" lvl="2" indent="-273600">
              <a:lnSpc>
                <a:spcPct val="110000"/>
              </a:lnSpc>
              <a:spcBef>
                <a:spcPts val="24"/>
              </a:spcBef>
            </a:pPr>
            <a:r>
              <a:rPr lang="en-US" sz="2200" dirty="0"/>
              <a:t>Those trained as PACABA can act as BA also </a:t>
            </a:r>
          </a:p>
          <a:p>
            <a:pPr marL="880977" lvl="4" indent="-273600">
              <a:lnSpc>
                <a:spcPct val="110000"/>
              </a:lnSpc>
              <a:spcBef>
                <a:spcPts val="24"/>
              </a:spcBef>
            </a:pPr>
            <a:r>
              <a:rPr lang="en-US" sz="1900" dirty="0"/>
              <a:t>trained as BA only should not be PA or CA</a:t>
            </a:r>
            <a:endParaRPr lang="en-MY" sz="1900" b="1" dirty="0"/>
          </a:p>
          <a:p>
            <a:pPr marL="27360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Check if any PACABAs will be voting and so be temporarily unavailable</a:t>
            </a:r>
          </a:p>
          <a:p>
            <a:pPr marL="575543" lvl="1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Your most valuable PACAs are those who can do two shifts</a:t>
            </a:r>
          </a:p>
          <a:p>
            <a:pPr marL="27360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CAs must be reliable, especially in remote areas</a:t>
            </a:r>
          </a:p>
          <a:p>
            <a:pPr marL="575543" lvl="1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If in doubt, you may need to bring in from outside</a:t>
            </a:r>
            <a:endParaRPr lang="en-MY" dirty="0"/>
          </a:p>
          <a:p>
            <a:pPr marL="273600" indent="-273600">
              <a:lnSpc>
                <a:spcPct val="110000"/>
              </a:lnSpc>
              <a:spcBef>
                <a:spcPts val="24"/>
              </a:spcBef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availability</a:t>
            </a:r>
          </a:p>
        </p:txBody>
      </p:sp>
    </p:spTree>
    <p:extLst>
      <p:ext uri="{BB962C8B-B14F-4D97-AF65-F5344CB8AC3E}">
        <p14:creationId xmlns:p14="http://schemas.microsoft.com/office/powerpoint/2010/main" val="3328182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57694"/>
            <a:ext cx="7408333" cy="40407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Assessed the ability of your team based on the following criteria</a:t>
            </a:r>
          </a:p>
          <a:p>
            <a:r>
              <a:rPr lang="en-US" dirty="0"/>
              <a:t>Knowledge of Election process and regulations</a:t>
            </a:r>
          </a:p>
          <a:p>
            <a:r>
              <a:rPr lang="en-US" dirty="0"/>
              <a:t>Self control and disciplined in carrying out the task</a:t>
            </a:r>
          </a:p>
          <a:p>
            <a:r>
              <a:rPr lang="en-US" dirty="0"/>
              <a:t>Firm and persistence when challenged by others</a:t>
            </a:r>
          </a:p>
          <a:p>
            <a:r>
              <a:rPr lang="en-US" dirty="0"/>
              <a:t>Communication &amp; persuasion skills</a:t>
            </a:r>
          </a:p>
          <a:p>
            <a:r>
              <a:rPr lang="en-US" dirty="0"/>
              <a:t>Clear thinking in complex situations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Assessing the ability of PACABAs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00" y="4550200"/>
            <a:ext cx="2719321" cy="20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865" y="2630905"/>
            <a:ext cx="6092496" cy="39561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Regulations require PA to be on duty for two hours before they can be replaced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will record change of shift in Form 763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Implication: If PA leaves after less than 2 hours, there may be no replacement until 2 hours elapsed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Action: Do not allow PA in if not well/</a:t>
            </a:r>
            <a:r>
              <a:rPr lang="en-US" dirty="0" err="1"/>
              <a:t>etc</a:t>
            </a:r>
            <a:r>
              <a:rPr lang="en-US" dirty="0"/>
              <a:t> and may not be able to complete 2 hours</a:t>
            </a:r>
          </a:p>
          <a:p>
            <a:pPr>
              <a:lnSpc>
                <a:spcPct val="110000"/>
              </a:lnSpc>
            </a:pPr>
            <a:r>
              <a:rPr lang="en-US" dirty="0"/>
              <a:t>EC/RO/PO may interpret rule to require the last PA to be on duty for at least two hours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Consider this for the duty roster </a:t>
            </a:r>
            <a:r>
              <a:rPr lang="mr-IN" dirty="0"/>
              <a:t>–</a:t>
            </a:r>
            <a:r>
              <a:rPr lang="en-US" dirty="0"/>
              <a:t> last PA to start at 4pm or 2 hours before close of Polling if reduced polling hours </a:t>
            </a:r>
          </a:p>
          <a:p>
            <a:pPr>
              <a:lnSpc>
                <a:spcPct val="110000"/>
              </a:lnSpc>
            </a:pPr>
            <a:r>
              <a:rPr lang="en-US" dirty="0"/>
              <a:t>If PO require </a:t>
            </a:r>
            <a:r>
              <a:rPr lang="en-US" dirty="0">
                <a:solidFill>
                  <a:srgbClr val="FF0000"/>
                </a:solidFill>
              </a:rPr>
              <a:t>each shift to be maximum 2 hours</a:t>
            </a:r>
            <a:r>
              <a:rPr lang="en-US" dirty="0"/>
              <a:t>, explain sec 14(1A) Election Offenses Act states the shift to be AT LEAST 2 hours, not maximum two hours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</a:t>
            </a:r>
            <a:r>
              <a:rPr lang="en-US" dirty="0"/>
              <a:t>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hour rule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193639" y="2847061"/>
            <a:ext cx="2594303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8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 Roster – Standby PACAs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08299" y="2149641"/>
            <a:ext cx="3822192" cy="3044371"/>
          </a:xfrm>
        </p:spPr>
        <p:txBody>
          <a:bodyPr>
            <a:normAutofit fontScale="92500"/>
          </a:bodyPr>
          <a:lstStyle/>
          <a:p>
            <a:pPr marL="0" lvl="1" indent="0">
              <a:buNone/>
            </a:pPr>
            <a:r>
              <a:rPr lang="en-US" sz="2400" u="sng" dirty="0"/>
              <a:t>Always have standby PACABAs</a:t>
            </a:r>
          </a:p>
          <a:p>
            <a:pPr marL="274320" lvl="1"/>
            <a:r>
              <a:rPr lang="en-US" sz="2400" dirty="0"/>
              <a:t>Get some of more experienced PA2s to be standby for PA1</a:t>
            </a:r>
            <a:r>
              <a:rPr lang="en-MY" sz="2400" dirty="0"/>
              <a:t> </a:t>
            </a:r>
            <a:endParaRPr lang="en-US" sz="2400" dirty="0"/>
          </a:p>
          <a:p>
            <a:pPr marL="274320" lvl="1"/>
            <a:r>
              <a:rPr lang="en-US" sz="2400" dirty="0"/>
              <a:t>Once all PA1s are safely in the Streams and Polling started, release standbys to return for their own shift</a:t>
            </a:r>
            <a:r>
              <a:rPr lang="en-MY" sz="2400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1" y="2888973"/>
            <a:ext cx="4305210" cy="369809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If you are fortunate to have sufficient PACABAs for 3 shifts, use your least experienced PAs in middle shift &amp; as standbys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If the situation is stable, send standby in to relieve a PA after 2 hours service, preferably the older or less experienced ones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Before relief, inform PA being relieved &amp; ask him/her to inform PO of the change</a:t>
            </a:r>
            <a:r>
              <a:rPr lang="en-MY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9BAD8-0D5B-CF7E-79C8-2AC261AA6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41" y="5209801"/>
            <a:ext cx="1825908" cy="13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68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 Roster – Counting Agents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36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2676938"/>
            <a:ext cx="4421298" cy="3842734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b="1" dirty="0"/>
              <a:t>CA</a:t>
            </a:r>
          </a:p>
          <a:p>
            <a:pPr lvl="0">
              <a:lnSpc>
                <a:spcPct val="110000"/>
              </a:lnSpc>
            </a:pPr>
            <a:r>
              <a:rPr lang="en-MY" dirty="0"/>
              <a:t>If doubtful of reliability of CA, get reliable CAs from outside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If Parliamentary &amp; State are under same party, always roster two CAs per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one CA cannot cope if simultaneous counting for Parliamentary &amp; State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you cannot get two, ask PA1 to come back to be CA to get two CAs per stream</a:t>
            </a:r>
          </a:p>
          <a:p>
            <a:pPr lvl="2">
              <a:lnSpc>
                <a:spcPct val="110000"/>
              </a:lnSpc>
            </a:pPr>
            <a:r>
              <a:rPr lang="en-MY" dirty="0"/>
              <a:t>Ensure available Appointment Form as CA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03334" y="2839452"/>
            <a:ext cx="3822192" cy="37476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Should you go in as a PACA?</a:t>
            </a:r>
          </a:p>
          <a:p>
            <a:r>
              <a:rPr lang="en-GB" dirty="0"/>
              <a:t>As a rule: </a:t>
            </a:r>
            <a:r>
              <a:rPr lang="en-GB" b="1" dirty="0">
                <a:solidFill>
                  <a:srgbClr val="C00000"/>
                </a:solidFill>
              </a:rPr>
              <a:t>NEVER</a:t>
            </a:r>
          </a:p>
          <a:p>
            <a:r>
              <a:rPr lang="en-GB" dirty="0"/>
              <a:t>You are more valuable to make decisions when issues arise and as communication channel with EA</a:t>
            </a:r>
          </a:p>
          <a:p>
            <a:r>
              <a:rPr lang="en-GB" b="1" dirty="0"/>
              <a:t>Exception</a:t>
            </a:r>
            <a:r>
              <a:rPr lang="en-GB" dirty="0"/>
              <a:t>: If high risk &amp; no one else around with documents, go in as CA</a:t>
            </a:r>
          </a:p>
          <a:p>
            <a:pPr lvl="1"/>
            <a:r>
              <a:rPr lang="en-GB" dirty="0"/>
              <a:t>Inform EA and Coordinator</a:t>
            </a:r>
          </a:p>
          <a:p>
            <a:pPr lvl="1"/>
            <a:r>
              <a:rPr lang="en-GB" dirty="0"/>
              <a:t>Appoint Replacement &amp; add to WhatsApp Group as admin</a:t>
            </a:r>
            <a:endParaRPr lang="en-MY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D3EB7-5A9B-3372-FDEA-E52B103FD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93" y="1658450"/>
            <a:ext cx="2406996" cy="1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45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5103" y="3249264"/>
            <a:ext cx="2125193" cy="130302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87057" y="3305287"/>
            <a:ext cx="2415868" cy="15852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Counting Agents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103782" y="2455104"/>
            <a:ext cx="3583018" cy="4371868"/>
          </a:xfrm>
        </p:spPr>
        <p:txBody>
          <a:bodyPr lIns="0" rIns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 P &amp; N under same party, schedule 2 CAs with 3 Appointment Forms</a:t>
            </a:r>
          </a:p>
          <a:p>
            <a:r>
              <a:rPr lang="en-US" dirty="0"/>
              <a:t>CA1 have 2 Forms signed by both candidates</a:t>
            </a:r>
          </a:p>
          <a:p>
            <a:r>
              <a:rPr lang="en-US" dirty="0"/>
              <a:t>CA2 have 1 Form signed by only one candidate</a:t>
            </a:r>
          </a:p>
          <a:p>
            <a:r>
              <a:rPr lang="en-US" dirty="0"/>
              <a:t>If one candidate is more vulnerable, CA1 (more experienced CA) will hold that Form</a:t>
            </a:r>
          </a:p>
          <a:p>
            <a:pPr marL="0" indent="0">
              <a:buNone/>
            </a:pPr>
            <a:r>
              <a:rPr lang="en-US" dirty="0"/>
              <a:t>Don</a:t>
            </a:r>
            <a:r>
              <a:rPr lang="mr-IN" dirty="0"/>
              <a:t>’</a:t>
            </a:r>
            <a:r>
              <a:rPr lang="en-US" dirty="0"/>
              <a:t>t forget Appointment Form as PA as well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8337" y="4855219"/>
            <a:ext cx="4156195" cy="1731845"/>
          </a:xfrm>
        </p:spPr>
        <p:txBody>
          <a:bodyPr lIns="0" rIns="0"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If consecutive counting</a:t>
            </a:r>
          </a:p>
          <a:p>
            <a:pPr marL="0" indent="0">
              <a:buNone/>
            </a:pPr>
            <a:r>
              <a:rPr lang="en-US" dirty="0"/>
              <a:t>CA1 enters with both Forms</a:t>
            </a:r>
          </a:p>
          <a:p>
            <a:pPr marL="0" indent="0">
              <a:buNone/>
            </a:pPr>
            <a:r>
              <a:rPr lang="en-US" u="sng" dirty="0"/>
              <a:t>If simultaneous counting</a:t>
            </a:r>
          </a:p>
          <a:p>
            <a:pPr marL="0" indent="0">
              <a:buNone/>
            </a:pPr>
            <a:r>
              <a:rPr lang="en-US" dirty="0"/>
              <a:t>CA1 &amp; CA2 enter with own 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42" y="1790700"/>
            <a:ext cx="1069643" cy="1402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92" y="1790700"/>
            <a:ext cx="1069643" cy="1402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2591" y="2823910"/>
            <a:ext cx="5789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5314" y="2823910"/>
            <a:ext cx="5789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CA2</a:t>
            </a:r>
          </a:p>
        </p:txBody>
      </p:sp>
      <p:pic>
        <p:nvPicPr>
          <p:cNvPr id="12" name="Picture 11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156" y="3398655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16360" y="3726260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5" name="Picture 14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4328" y="3398655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995728" y="3726260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7" name="Picture 16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6537" y="3408803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925741" y="3736408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337" y="4266473"/>
            <a:ext cx="21008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dirty="0"/>
              <a:t>Consecutive counting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3053" y="4598457"/>
            <a:ext cx="2013134" cy="276999"/>
          </a:xfrm>
          <a:prstGeom prst="rect">
            <a:avLst/>
          </a:prstGeom>
          <a:solidFill>
            <a:srgbClr val="CCFFCC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/>
              <a:t>Concurrent </a:t>
            </a:r>
            <a:r>
              <a:rPr lang="en-US" dirty="0"/>
              <a:t>counting</a:t>
            </a:r>
          </a:p>
        </p:txBody>
      </p:sp>
    </p:spTree>
    <p:extLst>
      <p:ext uri="{BB962C8B-B14F-4D97-AF65-F5344CB8AC3E}">
        <p14:creationId xmlns:p14="http://schemas.microsoft.com/office/powerpoint/2010/main" val="2141981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473" y="2502568"/>
            <a:ext cx="5852145" cy="40844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BA role is to observe checking of Electoral Roll and issuance of stream chits to Voters</a:t>
            </a:r>
          </a:p>
          <a:p>
            <a:r>
              <a:rPr lang="en-US" dirty="0"/>
              <a:t>But barungs are not mandatory</a:t>
            </a:r>
          </a:p>
          <a:p>
            <a:pPr lvl="1"/>
            <a:r>
              <a:rPr lang="en-US" dirty="0"/>
              <a:t>Voter can check polling stream at website</a:t>
            </a:r>
          </a:p>
          <a:p>
            <a:r>
              <a:rPr lang="en-US" dirty="0"/>
              <a:t>If there is insufficient PACABAs, do not have BAs</a:t>
            </a:r>
          </a:p>
          <a:p>
            <a:r>
              <a:rPr lang="en-US" dirty="0"/>
              <a:t>If there is sufficient PACABAs, or standby PAs are available (after all PA1s have gone into the streams)</a:t>
            </a:r>
          </a:p>
          <a:p>
            <a:pPr lvl="1"/>
            <a:r>
              <a:rPr lang="en-US" dirty="0"/>
              <a:t>Deploy less experienced PAs and those trained only as BAs to be BAs</a:t>
            </a:r>
          </a:p>
          <a:p>
            <a:pPr lvl="1"/>
            <a:r>
              <a:rPr lang="en-US" dirty="0"/>
              <a:t>There should be two shifts for BAs.</a:t>
            </a:r>
            <a:r>
              <a:rPr lang="en-MY" dirty="0"/>
              <a:t> </a:t>
            </a:r>
            <a:r>
              <a:rPr lang="en-US" dirty="0"/>
              <a:t> More shifts if there are more BAs</a:t>
            </a:r>
          </a:p>
          <a:p>
            <a:pPr lvl="1"/>
            <a:r>
              <a:rPr lang="en-US" dirty="0"/>
              <a:t>You only require 2 BAs; Maximum 4 BAs allowed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Barung</a:t>
            </a:r>
            <a:r>
              <a:rPr lang="en-US" dirty="0"/>
              <a:t> Agents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618" y="4722831"/>
            <a:ext cx="3029382" cy="1864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618" y="3373803"/>
            <a:ext cx="3016045" cy="1154904"/>
          </a:xfrm>
          <a:prstGeom prst="rect">
            <a:avLst/>
          </a:prstGeom>
        </p:spPr>
      </p:pic>
      <p:pic>
        <p:nvPicPr>
          <p:cNvPr id="9" name="Picture 6" descr="C:\Users\Win7\Desktop\Package Training Petugas PR\Sample 4 Training\PAS-PAS PETUGAS PR\Ejen Pemerhati Barung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764" y="1776544"/>
            <a:ext cx="1017393" cy="15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912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786140" y="3870772"/>
            <a:ext cx="1164222" cy="2716294"/>
            <a:chOff x="7786140" y="3870772"/>
            <a:chExt cx="1164222" cy="27162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0228" y="5426932"/>
              <a:ext cx="1160134" cy="11601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6140" y="3870772"/>
              <a:ext cx="1164221" cy="11642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7991" y="4990167"/>
              <a:ext cx="436766" cy="436766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63350" y="2855494"/>
            <a:ext cx="6135989" cy="37315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 prepared to amend your Duty Roster as circumstance change</a:t>
            </a:r>
          </a:p>
          <a:p>
            <a:pPr lvl="1"/>
            <a:r>
              <a:rPr lang="en-US" dirty="0"/>
              <a:t>Availability of people</a:t>
            </a:r>
          </a:p>
          <a:p>
            <a:pPr lvl="1"/>
            <a:r>
              <a:rPr lang="en-US" dirty="0"/>
              <a:t>Relationship with PO</a:t>
            </a:r>
          </a:p>
          <a:p>
            <a:pPr lvl="1"/>
            <a:r>
              <a:rPr lang="en-US" dirty="0"/>
              <a:t>Questions over effectiveness or reliability of PACABA</a:t>
            </a:r>
          </a:p>
          <a:p>
            <a:r>
              <a:rPr lang="en-US" dirty="0"/>
              <a:t>Depending on availability, switch between 2-shifts and 3-shifts as appropriate</a:t>
            </a:r>
          </a:p>
          <a:p>
            <a:r>
              <a:rPr lang="en-US" dirty="0"/>
              <a:t>Basic principle: every volunteer must have an opportunity to serve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Polling Day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40" y="1973634"/>
            <a:ext cx="1566866" cy="1897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29748"/>
            <a:ext cx="941611" cy="15968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83074"/>
            <a:ext cx="1206110" cy="13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2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24" y="4200409"/>
            <a:ext cx="2587080" cy="241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53" y="2209801"/>
            <a:ext cx="1981200" cy="167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Candidate’s team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Candidate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2213991" cy="275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Election Agent</a:t>
            </a:r>
          </a:p>
          <a:p>
            <a:r>
              <a:rPr lang="en-US" dirty="0"/>
              <a:t>Mandated to represent Candidate to EC</a:t>
            </a:r>
          </a:p>
          <a:p>
            <a:r>
              <a:rPr lang="en-US" dirty="0"/>
              <a:t>Help run Election for Candidate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64773" y="1828801"/>
            <a:ext cx="1903779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Campaign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6849582" y="3991816"/>
            <a:ext cx="1837218" cy="25952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PACABA Coordinator</a:t>
            </a:r>
          </a:p>
          <a:p>
            <a:r>
              <a:rPr lang="en-US" dirty="0"/>
              <a:t>Administer recruitment, assignment, training &amp; logistics for PACABA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71" y="1828801"/>
            <a:ext cx="1673683" cy="1885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54" y="3991816"/>
            <a:ext cx="1143000" cy="27559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82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will happen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98982" y="2728626"/>
            <a:ext cx="3822192" cy="39078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B3EB4E-E9F4-3C06-BA3A-6C6800C993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187146"/>
            <a:ext cx="3822192" cy="43999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New PACABAs could be added &amp; existing PACABAs could be dropped/pull out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PACABA Coordinator will continue to recruit and give you more names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PACABA dropouts will inform you</a:t>
            </a:r>
          </a:p>
          <a:p>
            <a:pPr>
              <a:lnSpc>
                <a:spcPct val="110000"/>
              </a:lnSpc>
            </a:pPr>
            <a:r>
              <a:rPr lang="en-US" dirty="0"/>
              <a:t>Set up GoogleDrive to hold the ONLY version of Duty Roster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Duty Roster there will always be the latest</a:t>
            </a:r>
          </a:p>
          <a:p>
            <a:pPr>
              <a:lnSpc>
                <a:spcPct val="110000"/>
              </a:lnSpc>
            </a:pPr>
            <a:r>
              <a:rPr lang="en-US" dirty="0"/>
              <a:t>Circulate duty rosters with version number, preferably in file name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Night before Election Day, inform everyone final version number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D178D0-BCA2-07FB-AE0F-52C9EE91A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79" y="3367797"/>
            <a:ext cx="4325921" cy="25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07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Centre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7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63118" y="2594918"/>
            <a:ext cx="6923682" cy="39921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Check out Polling Centre the weekend before, if possible to identify Polling Streams, Kiosk &amp; toilets</a:t>
            </a:r>
          </a:p>
          <a:p>
            <a:r>
              <a:rPr lang="en-US" dirty="0"/>
              <a:t>Arrange final briefing for your team at Polling Centre on the morning before Election Day</a:t>
            </a:r>
          </a:p>
          <a:p>
            <a:pPr lvl="1"/>
            <a:r>
              <a:rPr lang="en-US" dirty="0"/>
              <a:t>Run through flow of voters’ movement from gate to Polling Streams</a:t>
            </a:r>
            <a:endParaRPr lang="en-MY" dirty="0"/>
          </a:p>
          <a:p>
            <a:r>
              <a:rPr lang="en-US" dirty="0"/>
              <a:t>Test data connection for Whatsapp for all Streams at Polling Centre</a:t>
            </a:r>
          </a:p>
          <a:p>
            <a:pPr lvl="1"/>
            <a:r>
              <a:rPr lang="en-US" dirty="0"/>
              <a:t>If not working satisfactorily, revert to SMS</a:t>
            </a:r>
          </a:p>
          <a:p>
            <a:pPr lvl="1"/>
            <a:r>
              <a:rPr lang="en-US" dirty="0"/>
              <a:t>If no SMS coverage, designate runners as messengers</a:t>
            </a:r>
          </a:p>
          <a:p>
            <a:pPr lvl="1"/>
            <a:r>
              <a:rPr lang="en-US" dirty="0"/>
              <a:t>If Polling Centre itself has no data or SMS coverage, pre-identify nearby spot where you can communicate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Polling Centre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7A61F-62BE-8A5E-47BE-9194FD911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4351095"/>
            <a:ext cx="1569479" cy="223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CC5891-E0C0-5B5D-D3A3-F77DBA13B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1992687"/>
            <a:ext cx="1569480" cy="22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50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40" y="2828433"/>
            <a:ext cx="2661759" cy="17523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82447"/>
            <a:ext cx="6189135" cy="4104619"/>
          </a:xfrm>
        </p:spPr>
        <p:txBody>
          <a:bodyPr>
            <a:normAutofit fontScale="92500"/>
          </a:bodyPr>
          <a:lstStyle/>
          <a:p>
            <a:r>
              <a:rPr lang="en-US" dirty="0"/>
              <a:t>Take photo of your whole team as this is the last time everyone will be together in daylight at Polling Centre</a:t>
            </a:r>
            <a:endParaRPr lang="en-MY" dirty="0"/>
          </a:p>
          <a:p>
            <a:r>
              <a:rPr lang="en-US" dirty="0"/>
              <a:t>POs often also meet on the same morning at Polling Centre</a:t>
            </a:r>
          </a:p>
          <a:p>
            <a:pPr lvl="1"/>
            <a:r>
              <a:rPr lang="en-US" dirty="0"/>
              <a:t>If you see them, introduce yourself.  If possible, talk to PO1 </a:t>
            </a:r>
          </a:p>
          <a:p>
            <a:r>
              <a:rPr lang="en-US" dirty="0"/>
              <a:t>Identify if there is another Polling Centre/school or location that can be confused with yours (eg., SK instead of SMK)</a:t>
            </a:r>
            <a:r>
              <a:rPr lang="en-MY" dirty="0"/>
              <a:t> </a:t>
            </a:r>
          </a:p>
          <a:p>
            <a:r>
              <a:rPr lang="en-US" dirty="0"/>
              <a:t>Check out where your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will be</a:t>
            </a:r>
            <a:r>
              <a:rPr lang="en-MY" dirty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your team at Polling Centre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91" y="5017784"/>
            <a:ext cx="2039270" cy="1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 Kit and Material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94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21" y="4063360"/>
            <a:ext cx="2914680" cy="2914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398643"/>
            <a:ext cx="6030177" cy="418842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dirty="0"/>
              <a:t>Each PACABA Kit will be labeled with Polling Stream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Electoral roll (specific to each Polling Stream)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Sample Forms 13, 14, 753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Sample of accepted and rejected </a:t>
            </a:r>
            <a:r>
              <a:rPr lang="en-US"/>
              <a:t>Ballot Papers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Pencil, Eraser, Sharpener, Pen &amp; Ruler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Permanent marker pen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US" dirty="0"/>
              <a:t>Empty paper &amp; Paper clip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GB" dirty="0"/>
              <a:t>Three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Objection Letters</a:t>
            </a:r>
            <a:r>
              <a:rPr lang="en-MY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Optional/May be with Station Master only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chemeClr val="accent2">
                    <a:lumMod val="50000"/>
                  </a:schemeClr>
                </a:solidFill>
              </a:rPr>
              <a:t>Glue or Tape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Training slides 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 checklist &amp; CA checklist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Relevant pages of Act &amp; Regulations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PACA Kit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53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35" y="2974696"/>
            <a:ext cx="1532415" cy="15324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Station Master briefing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76655" y="3311610"/>
            <a:ext cx="3822192" cy="3275455"/>
          </a:xfrm>
        </p:spPr>
        <p:txBody>
          <a:bodyPr>
            <a:normAutofit/>
          </a:bodyPr>
          <a:lstStyle/>
          <a:p>
            <a:r>
              <a:rPr lang="en-US" dirty="0"/>
              <a:t>Will be held 1-3 days before Election Day</a:t>
            </a:r>
          </a:p>
          <a:p>
            <a:pPr lvl="1"/>
            <a:r>
              <a:rPr lang="en-US" dirty="0"/>
              <a:t>EC may change Election procedures 72 hours before start of Polling</a:t>
            </a:r>
          </a:p>
          <a:p>
            <a:r>
              <a:rPr lang="en-US" dirty="0"/>
              <a:t>Your final meeting with your PACABA team must be after this briefing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368080" y="2584173"/>
            <a:ext cx="3688525" cy="4002892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Pick up your PACABA Pack</a:t>
            </a:r>
          </a:p>
          <a:p>
            <a:pPr lvl="1"/>
            <a:r>
              <a:rPr lang="en-US" sz="2300" dirty="0"/>
              <a:t>One PACA Kit for you</a:t>
            </a:r>
          </a:p>
          <a:p>
            <a:pPr lvl="1"/>
            <a:r>
              <a:rPr lang="en-US" sz="2300" dirty="0"/>
              <a:t>One for each Stream, labeled</a:t>
            </a:r>
          </a:p>
          <a:p>
            <a:pPr lvl="1"/>
            <a:r>
              <a:rPr lang="en-US" sz="2300" dirty="0"/>
              <a:t>PACABA documents</a:t>
            </a:r>
          </a:p>
          <a:p>
            <a:r>
              <a:rPr lang="en-US" sz="2600" dirty="0"/>
              <a:t>Ensure</a:t>
            </a:r>
          </a:p>
          <a:p>
            <a:pPr lvl="1"/>
            <a:r>
              <a:rPr lang="en-US" sz="2300" dirty="0"/>
              <a:t>Each Kit is complete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Each Kit has Electoral Roll for that Stream</a:t>
            </a:r>
          </a:p>
          <a:p>
            <a:pPr lvl="2"/>
            <a:r>
              <a:rPr lang="en-US" dirty="0"/>
              <a:t>Early &amp; Postal Voters marked</a:t>
            </a:r>
          </a:p>
          <a:p>
            <a:pPr lvl="1"/>
            <a:r>
              <a:rPr lang="en-US" sz="2300" dirty="0"/>
              <a:t>Each PACABA has</a:t>
            </a:r>
          </a:p>
          <a:p>
            <a:pPr lvl="2"/>
            <a:r>
              <a:rPr lang="en-US" dirty="0"/>
              <a:t>Red Form A Oath of Secrecy</a:t>
            </a:r>
          </a:p>
          <a:p>
            <a:pPr lvl="3"/>
            <a:r>
              <a:rPr lang="en-US" dirty="0"/>
              <a:t>Signed by RO</a:t>
            </a:r>
          </a:p>
          <a:p>
            <a:pPr lvl="2"/>
            <a:r>
              <a:rPr lang="en-US" dirty="0"/>
              <a:t>White Appointment Form</a:t>
            </a:r>
          </a:p>
          <a:p>
            <a:pPr lvl="3"/>
            <a:r>
              <a:rPr lang="en-US" dirty="0"/>
              <a:t>Signed by Candidate/EA</a:t>
            </a:r>
          </a:p>
          <a:p>
            <a:pPr lvl="2"/>
            <a:r>
              <a:rPr lang="en-US" dirty="0"/>
              <a:t>PACABA Tag with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B0E253-80A2-05DD-B473-B60B3A886B68}"/>
              </a:ext>
            </a:extLst>
          </p:cNvPr>
          <p:cNvGrpSpPr/>
          <p:nvPr/>
        </p:nvGrpSpPr>
        <p:grpSpPr>
          <a:xfrm>
            <a:off x="7670805" y="5634681"/>
            <a:ext cx="1316631" cy="952384"/>
            <a:chOff x="259008" y="5351331"/>
            <a:chExt cx="2192740" cy="1339937"/>
          </a:xfrm>
        </p:grpSpPr>
        <p:pic>
          <p:nvPicPr>
            <p:cNvPr id="11" name="Picture 10" descr="screen-capture.png">
              <a:extLst>
                <a:ext uri="{FF2B5EF4-FFF2-40B4-BE49-F238E27FC236}">
                  <a16:creationId xmlns:a16="http://schemas.microsoft.com/office/drawing/2014/main" id="{E1D8215A-E54A-E2B6-C6C7-2852B3220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screen-capture-1.png">
              <a:extLst>
                <a:ext uri="{FF2B5EF4-FFF2-40B4-BE49-F238E27FC236}">
                  <a16:creationId xmlns:a16="http://schemas.microsoft.com/office/drawing/2014/main" id="{99405314-32C7-6465-F37A-65B4CD831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B2D7E-A27C-4FDB-A990-D1C50176F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6" y="1830921"/>
            <a:ext cx="1940010" cy="14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0678" y="2396836"/>
            <a:ext cx="5495972" cy="419022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There should be an Electoral Roll in each PACA Kit for that Polling Stream.  This may be the complete list of ALL Voters without identifying Early &amp; Postal Voters.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Ensure</a:t>
            </a:r>
          </a:p>
          <a:p>
            <a:pPr>
              <a:lnSpc>
                <a:spcPct val="110000"/>
              </a:lnSpc>
            </a:pPr>
            <a:r>
              <a:rPr lang="en-US" dirty="0"/>
              <a:t>correct one for that Polling Stream</a:t>
            </a:r>
          </a:p>
          <a:p>
            <a:pPr>
              <a:lnSpc>
                <a:spcPct val="110000"/>
              </a:lnSpc>
            </a:pPr>
            <a:r>
              <a:rPr lang="en-US" dirty="0"/>
              <a:t>complete for all Polling Streams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Check every page</a:t>
            </a:r>
          </a:p>
          <a:p>
            <a:pPr>
              <a:lnSpc>
                <a:spcPct val="110000"/>
              </a:lnSpc>
            </a:pPr>
            <a:r>
              <a:rPr lang="en-US" dirty="0"/>
              <a:t>they are for the latest month that has been gazetted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Electoral Rolls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89" y="2524597"/>
            <a:ext cx="2118511" cy="1538538"/>
          </a:xfrm>
          <a:prstGeom prst="rect">
            <a:avLst/>
          </a:prstGeom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4369EDDC-CD28-BB2E-CDFC-C836C446EF62}"/>
              </a:ext>
            </a:extLst>
          </p:cNvPr>
          <p:cNvSpPr/>
          <p:nvPr/>
        </p:nvSpPr>
        <p:spPr>
          <a:xfrm>
            <a:off x="1485900" y="3261967"/>
            <a:ext cx="4045527" cy="134389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21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Check both Early and Postal Voters.  Procedures may change!! EC may exclude one but not the other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DC857-471D-4ED6-0110-21125897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6650" y="4918364"/>
            <a:ext cx="2433896" cy="16687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1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 b="11398"/>
          <a:stretch/>
        </p:blipFill>
        <p:spPr>
          <a:xfrm>
            <a:off x="3897492" y="5275700"/>
            <a:ext cx="1648185" cy="124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4833936"/>
            <a:ext cx="1753130" cy="175313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385" y="2299538"/>
            <a:ext cx="7814733" cy="40407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Find out from the PACABA Coordinator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Name &amp; contact number of Candidate &amp; Election Agent</a:t>
            </a:r>
            <a:endParaRPr lang="en-MY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What time water and lunch will arrive</a:t>
            </a:r>
            <a:endParaRPr lang="en-MY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Where to send Forms 13 &amp; 14 after counting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Information &amp; format to be sent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MY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Whatsapp group set up for all Station Masters</a:t>
            </a:r>
            <a:r>
              <a:rPr lang="en-MY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Whether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has been set up</a:t>
            </a:r>
            <a:endParaRPr lang="en-MY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to know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8790F9D-6AB3-9807-56FE-001752B64035}"/>
              </a:ext>
            </a:extLst>
          </p:cNvPr>
          <p:cNvSpPr/>
          <p:nvPr/>
        </p:nvSpPr>
        <p:spPr>
          <a:xfrm>
            <a:off x="6538096" y="3142336"/>
            <a:ext cx="2605904" cy="565898"/>
          </a:xfrm>
          <a:prstGeom prst="wedgeRoundRectCallout">
            <a:avLst>
              <a:gd name="adj1" fmla="val -69489"/>
              <a:gd name="adj2" fmla="val -34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ysClr val="windowText" lastClr="000000"/>
                  </a:solidFill>
                </a:ln>
              </a:rPr>
              <a:t>Most popular question</a:t>
            </a:r>
          </a:p>
        </p:txBody>
      </p:sp>
    </p:spTree>
    <p:extLst>
      <p:ext uri="{BB962C8B-B14F-4D97-AF65-F5344CB8AC3E}">
        <p14:creationId xmlns:p14="http://schemas.microsoft.com/office/powerpoint/2010/main" val="105277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start of Polling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9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836404"/>
              </p:ext>
            </p:extLst>
          </p:nvPr>
        </p:nvGraphicFramePr>
        <p:xfrm>
          <a:off x="193639" y="2203074"/>
          <a:ext cx="6582035" cy="4316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the Constituency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237" y="4231368"/>
            <a:ext cx="2738029" cy="132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128" y="5553760"/>
            <a:ext cx="1550456" cy="12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34" y="2082887"/>
            <a:ext cx="1839937" cy="16755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3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Eve of Election 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76655" y="3768810"/>
            <a:ext cx="3822192" cy="2818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8pm</a:t>
            </a:r>
          </a:p>
          <a:p>
            <a:r>
              <a:rPr lang="en-US" dirty="0"/>
              <a:t>text to all PA1/BA1 to remind them to sleep early and be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by 7am (or any other alternative arrangement)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5152" y="2504661"/>
            <a:ext cx="3822192" cy="408240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u="sng" dirty="0"/>
              <a:t>Reminder text to PACABAs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Prepare the following</a:t>
            </a:r>
          </a:p>
          <a:p>
            <a:pPr lvl="1">
              <a:lnSpc>
                <a:spcPct val="110000"/>
              </a:lnSpc>
            </a:pPr>
            <a:r>
              <a:rPr lang="en-US" sz="3000" dirty="0" err="1"/>
              <a:t>MyKad</a:t>
            </a:r>
            <a:r>
              <a:rPr lang="en-US" sz="3000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sz="3000" dirty="0"/>
              <a:t>Handphone charged and sufficient credits; smartphones should have sufficient data plan/quota; </a:t>
            </a:r>
            <a:r>
              <a:rPr lang="en-US" sz="3000" dirty="0" err="1"/>
              <a:t>Powerbank</a:t>
            </a:r>
            <a:endParaRPr lang="en-US" sz="3000" dirty="0"/>
          </a:p>
          <a:p>
            <a:pPr lvl="1">
              <a:lnSpc>
                <a:spcPct val="110000"/>
              </a:lnSpc>
            </a:pPr>
            <a:r>
              <a:rPr lang="en-US" sz="3000" dirty="0"/>
              <a:t>Small torch</a:t>
            </a:r>
          </a:p>
          <a:p>
            <a:pPr lvl="1">
              <a:lnSpc>
                <a:spcPct val="110000"/>
              </a:lnSpc>
            </a:pPr>
            <a:r>
              <a:rPr lang="en-US" sz="3000" dirty="0"/>
              <a:t>Additional passport size photo </a:t>
            </a:r>
          </a:p>
          <a:p>
            <a:pPr lvl="1">
              <a:lnSpc>
                <a:spcPct val="110000"/>
              </a:lnSpc>
            </a:pPr>
            <a:r>
              <a:rPr lang="en-US" sz="3000" dirty="0"/>
              <a:t>Spare pens, paper, ruler &amp; marker pen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Make sure adequate sleep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97" y="2010089"/>
            <a:ext cx="2424595" cy="16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17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BF2D12-A2DC-E96E-BA6D-CEFA293C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/>
          <a:stretch/>
        </p:blipFill>
        <p:spPr>
          <a:xfrm>
            <a:off x="3071811" y="2824841"/>
            <a:ext cx="5743578" cy="3694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DE324-CDBE-7351-5EA3-C3C794B4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405258"/>
            <a:ext cx="2743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11" y="2824843"/>
            <a:ext cx="5614989" cy="3694830"/>
          </a:xfrm>
          <a:noFill/>
        </p:spPr>
        <p:txBody>
          <a:bodyPr lIns="9000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Smart casual – remember you are on official duty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Dress comfortably – can get hot in the room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Legal requirement: No </a:t>
            </a:r>
            <a:r>
              <a:rPr lang="en-US" sz="2800" dirty="0">
                <a:solidFill>
                  <a:srgbClr val="FF0000"/>
                </a:solidFill>
              </a:rPr>
              <a:t>political</a:t>
            </a:r>
            <a:r>
              <a:rPr lang="en-US" sz="2800" dirty="0"/>
              <a:t> statements or logos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Subject to discretion of PO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</a:t>
            </a:r>
            <a:r>
              <a:rPr lang="en-US" sz="2600" dirty="0" err="1"/>
              <a:t>colours</a:t>
            </a:r>
            <a:r>
              <a:rPr lang="en-US" sz="2600" dirty="0"/>
              <a:t> that can be interpreted as political statement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If in doubt, wear or bring something neutral as spare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round-neck or sleeveless T-shirts.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shorts, mini-skirts, sandals nor slippers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PACABA Dress Code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B5692-EB6B-10F3-BA08-7AF821BC0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819661"/>
            <a:ext cx="2743199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2437600"/>
            <a:ext cx="7408333" cy="41494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dress code</a:t>
            </a:r>
          </a:p>
          <a:p>
            <a:r>
              <a:rPr lang="en-US" dirty="0"/>
              <a:t>Prepare the following</a:t>
            </a:r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Handphone</a:t>
            </a:r>
            <a:r>
              <a:rPr lang="en-US" dirty="0"/>
              <a:t> charged and sufficient credits; smartphones should have sufficient data plan/quota; </a:t>
            </a:r>
            <a:r>
              <a:rPr lang="en-US" dirty="0" err="1"/>
              <a:t>Powerbank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Small</a:t>
            </a:r>
            <a:r>
              <a:rPr lang="en-US" dirty="0"/>
              <a:t> torchlight (</a:t>
            </a:r>
            <a:r>
              <a:rPr lang="en-US" dirty="0" err="1"/>
              <a:t>handphone</a:t>
            </a:r>
            <a:r>
              <a:rPr lang="en-US" dirty="0"/>
              <a:t> light may not be enough) </a:t>
            </a:r>
          </a:p>
          <a:p>
            <a:pPr lvl="1"/>
            <a:r>
              <a:rPr lang="en-US" dirty="0"/>
              <a:t>Additional passport size photo </a:t>
            </a:r>
          </a:p>
          <a:p>
            <a:pPr lvl="1"/>
            <a:r>
              <a:rPr lang="en-US" dirty="0"/>
              <a:t>Spare pens, paper, ruler &amp; marker pen</a:t>
            </a:r>
          </a:p>
          <a:p>
            <a:pPr lvl="1"/>
            <a:r>
              <a:rPr lang="en-US" dirty="0"/>
              <a:t>The PACA kits</a:t>
            </a:r>
          </a:p>
          <a:p>
            <a:r>
              <a:rPr lang="en-US" dirty="0"/>
              <a:t>Make sure adequate sleep</a:t>
            </a:r>
          </a:p>
          <a:p>
            <a:pPr lvl="1"/>
            <a:r>
              <a:rPr lang="en-US" dirty="0"/>
              <a:t>You will need to be at Polling Centre at 6.45am</a:t>
            </a:r>
          </a:p>
          <a:p>
            <a:pPr lvl="1"/>
            <a:r>
              <a:rPr lang="en-US" dirty="0"/>
              <a:t>You will be on duty the whole day until night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 of Election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11" y="1802740"/>
            <a:ext cx="2566943" cy="181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32-point Star 7">
            <a:extLst>
              <a:ext uri="{FF2B5EF4-FFF2-40B4-BE49-F238E27FC236}">
                <a16:creationId xmlns:a16="http://schemas.microsoft.com/office/drawing/2014/main" id="{C25DEE30-54E5-9E49-5DDF-E842CAC7C3AE}"/>
              </a:ext>
            </a:extLst>
          </p:cNvPr>
          <p:cNvSpPr/>
          <p:nvPr/>
        </p:nvSpPr>
        <p:spPr>
          <a:xfrm>
            <a:off x="6573795" y="4445936"/>
            <a:ext cx="2385033" cy="163109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PO equipment list also include emergency torch</a:t>
            </a:r>
          </a:p>
        </p:txBody>
      </p:sp>
    </p:spTree>
    <p:extLst>
      <p:ext uri="{BB962C8B-B14F-4D97-AF65-F5344CB8AC3E}">
        <p14:creationId xmlns:p14="http://schemas.microsoft.com/office/powerpoint/2010/main" val="3457017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9699" y="2428382"/>
            <a:ext cx="6207920" cy="4158683"/>
          </a:xfrm>
        </p:spPr>
        <p:txBody>
          <a:bodyPr rIns="0"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900" dirty="0"/>
              <a:t>Be at designated meeting point at least 15 minutes before designated time instructed to PA1/BA1s, with</a:t>
            </a:r>
          </a:p>
          <a:p>
            <a:pPr lvl="0">
              <a:lnSpc>
                <a:spcPct val="110000"/>
              </a:lnSpc>
            </a:pPr>
            <a:r>
              <a:rPr lang="en-US" sz="2900" dirty="0"/>
              <a:t>PACA Kits </a:t>
            </a:r>
          </a:p>
          <a:p>
            <a:pPr lvl="0">
              <a:lnSpc>
                <a:spcPct val="110000"/>
              </a:lnSpc>
            </a:pPr>
            <a:r>
              <a:rPr lang="en-US" sz="2900" dirty="0"/>
              <a:t>For each PACABA</a:t>
            </a:r>
          </a:p>
          <a:p>
            <a:pPr marL="498475" lvl="1" indent="-195263">
              <a:lnSpc>
                <a:spcPct val="110000"/>
              </a:lnSpc>
            </a:pPr>
            <a:r>
              <a:rPr lang="en-US" sz="2500" dirty="0"/>
              <a:t>Red Form A Oath of Secrecy, signed by RO and PACA</a:t>
            </a:r>
            <a:endParaRPr lang="en-MY" sz="2500" b="1" dirty="0"/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If PACA has not yet signed the red Secrecy Oath, ensure they sign it before going in</a:t>
            </a:r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Sometimes, red Secrecy Oath is unsigned, even if PACA has previously signed one</a:t>
            </a:r>
          </a:p>
          <a:p>
            <a:pPr marL="498475" lvl="1" indent="-195263">
              <a:lnSpc>
                <a:spcPct val="110000"/>
              </a:lnSpc>
            </a:pPr>
            <a:r>
              <a:rPr lang="en-US" sz="2500" dirty="0"/>
              <a:t>White Appointment Form appointing them as PA, CA or BA, signed by Candidate/EA</a:t>
            </a:r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One for each role</a:t>
            </a:r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If standby PACABA is transferred from another Polling Centre, ensure they have filled up empty Appointment Form for your Station signed by Candidate/EA.  </a:t>
            </a:r>
          </a:p>
          <a:p>
            <a:pPr marL="498475" lvl="1" indent="-195263">
              <a:lnSpc>
                <a:spcPct val="110000"/>
              </a:lnSpc>
            </a:pPr>
            <a:r>
              <a:rPr lang="en-US" sz="2500" dirty="0"/>
              <a:t>EC tags (colour coded for PA, CA or BA) with PACABAs’ photo – one for each role</a:t>
            </a:r>
            <a:endParaRPr lang="en-MY" sz="2500" b="1" dirty="0"/>
          </a:p>
          <a:p>
            <a:pPr lvl="0">
              <a:lnSpc>
                <a:spcPct val="110000"/>
              </a:lnSpc>
            </a:pPr>
            <a:r>
              <a:rPr lang="en-US" sz="2900" dirty="0"/>
              <a:t>Spare umbrellas &amp; paper clips/tape/glue/staplers (for any last minute change of photos on EC tags)</a:t>
            </a:r>
            <a:endParaRPr lang="en-MY" sz="2900" b="1" dirty="0"/>
          </a:p>
          <a:p>
            <a:pPr>
              <a:lnSpc>
                <a:spcPct val="110000"/>
              </a:lnSpc>
            </a:pPr>
            <a:r>
              <a:rPr lang="en-US" sz="2900" dirty="0"/>
              <a:t>Plastic chairs in your car if you have removed them from </a:t>
            </a:r>
            <a:r>
              <a:rPr lang="en-US" sz="2900" dirty="0" err="1"/>
              <a:t>pondok</a:t>
            </a:r>
            <a:r>
              <a:rPr lang="en-US" sz="2900" dirty="0"/>
              <a:t> </a:t>
            </a:r>
            <a:r>
              <a:rPr lang="en-US" sz="2900" dirty="0" err="1"/>
              <a:t>panas</a:t>
            </a:r>
            <a:r>
              <a:rPr lang="en-US" sz="2900" dirty="0"/>
              <a:t> the day before</a:t>
            </a:r>
            <a:r>
              <a:rPr lang="en-MY" sz="2900" dirty="0"/>
              <a:t>  </a:t>
            </a:r>
            <a:endParaRPr lang="en-US" sz="2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on Election 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15FBCD-8392-09E7-C410-CA9138D2C949}"/>
              </a:ext>
            </a:extLst>
          </p:cNvPr>
          <p:cNvGrpSpPr/>
          <p:nvPr/>
        </p:nvGrpSpPr>
        <p:grpSpPr>
          <a:xfrm>
            <a:off x="6502861" y="5075583"/>
            <a:ext cx="2484576" cy="1511482"/>
            <a:chOff x="259008" y="5351331"/>
            <a:chExt cx="2192740" cy="1339937"/>
          </a:xfrm>
        </p:grpSpPr>
        <p:pic>
          <p:nvPicPr>
            <p:cNvPr id="11" name="Picture 10" descr="screen-capture.png">
              <a:extLst>
                <a:ext uri="{FF2B5EF4-FFF2-40B4-BE49-F238E27FC236}">
                  <a16:creationId xmlns:a16="http://schemas.microsoft.com/office/drawing/2014/main" id="{EB602FB8-8CDF-4D11-21A7-5FB2760A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screen-capture-1.png">
              <a:extLst>
                <a:ext uri="{FF2B5EF4-FFF2-40B4-BE49-F238E27FC236}">
                  <a16:creationId xmlns:a16="http://schemas.microsoft.com/office/drawing/2014/main" id="{5A5E1A12-FC6D-7696-1242-31B831FC2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1159EB-9B5D-4923-78F0-8A4F0EF12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60" y="2279958"/>
            <a:ext cx="2310868" cy="1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1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Polling Centre (School)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54</a:t>
            </a:fld>
            <a:endParaRPr lang="en-US"/>
          </a:p>
        </p:txBody>
      </p:sp>
      <p:sp>
        <p:nvSpPr>
          <p:cNvPr id="12" name="Content Placeholder 15"/>
          <p:cNvSpPr>
            <a:spLocks noGrp="1"/>
          </p:cNvSpPr>
          <p:nvPr>
            <p:ph sz="half" idx="1"/>
          </p:nvPr>
        </p:nvSpPr>
        <p:spPr>
          <a:xfrm>
            <a:off x="5333999" y="5096941"/>
            <a:ext cx="3539067" cy="1467900"/>
          </a:xfrm>
        </p:spPr>
        <p:txBody>
          <a:bodyPr wrap="square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For Concurrent Elections:</a:t>
            </a:r>
          </a:p>
          <a:p>
            <a:r>
              <a:rPr lang="en-US" sz="2200" dirty="0"/>
              <a:t>No of PA allowed 2: 1 for P &amp; 1 for N</a:t>
            </a:r>
          </a:p>
          <a:p>
            <a:r>
              <a:rPr lang="en-US" sz="2200" dirty="0"/>
              <a:t>No of CA allowed 2 if concurrent count</a:t>
            </a:r>
          </a:p>
          <a:p>
            <a:endParaRPr lang="en-US" sz="2200" dirty="0"/>
          </a:p>
        </p:txBody>
      </p:sp>
      <p:sp>
        <p:nvSpPr>
          <p:cNvPr id="13" name="Content Placeholder 16"/>
          <p:cNvSpPr>
            <a:spLocks noGrp="1"/>
          </p:cNvSpPr>
          <p:nvPr>
            <p:ph sz="half" idx="13"/>
          </p:nvPr>
        </p:nvSpPr>
        <p:spPr>
          <a:xfrm>
            <a:off x="5638801" y="4487339"/>
            <a:ext cx="1676400" cy="417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EC Kiosk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0" y="2531536"/>
            <a:ext cx="2286000" cy="1905000"/>
            <a:chOff x="5334000" y="2667000"/>
            <a:chExt cx="2286000" cy="1905000"/>
          </a:xfrm>
        </p:grpSpPr>
        <p:sp>
          <p:nvSpPr>
            <p:cNvPr id="15" name="Flowchart: Extract 5"/>
            <p:cNvSpPr/>
            <p:nvPr/>
          </p:nvSpPr>
          <p:spPr>
            <a:xfrm>
              <a:off x="5334000" y="2667000"/>
              <a:ext cx="2286000" cy="609600"/>
            </a:xfrm>
            <a:prstGeom prst="flowChartExtract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MY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38800" y="3276600"/>
              <a:ext cx="1676400" cy="1295400"/>
            </a:xfrm>
            <a:prstGeom prst="rect">
              <a:avLst/>
            </a:prstGeom>
            <a:noFill/>
            <a:ln w="984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MY" sz="1600" dirty="0">
                  <a:solidFill>
                    <a:schemeClr val="bg1"/>
                  </a:solidFill>
                  <a:ea typeface="DejaVu LGC Sans"/>
                  <a:cs typeface="DejaVu LGC Sans"/>
                </a:rPr>
                <a:t>2 SPR clerks + BA, one for each contesting candidate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67600" y="3826936"/>
            <a:ext cx="1219200" cy="1066803"/>
            <a:chOff x="7467600" y="3962400"/>
            <a:chExt cx="1219200" cy="1066803"/>
          </a:xfrm>
        </p:grpSpPr>
        <p:sp>
          <p:nvSpPr>
            <p:cNvPr id="19" name="Left Arrow 18"/>
            <p:cNvSpPr/>
            <p:nvPr/>
          </p:nvSpPr>
          <p:spPr>
            <a:xfrm>
              <a:off x="74676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7848600" y="4659316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B050"/>
                  </a:solidFill>
                </a:rPr>
                <a:t>Voters</a:t>
              </a:r>
              <a:endParaRPr lang="en-MY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29100" y="3858157"/>
            <a:ext cx="1257300" cy="1024470"/>
            <a:chOff x="4229100" y="3993621"/>
            <a:chExt cx="1257300" cy="1024470"/>
          </a:xfrm>
        </p:grpSpPr>
        <p:sp>
          <p:nvSpPr>
            <p:cNvPr id="23" name="Left Arrow 22"/>
            <p:cNvSpPr/>
            <p:nvPr/>
          </p:nvSpPr>
          <p:spPr>
            <a:xfrm>
              <a:off x="4229100" y="3993621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4648200" y="4648203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B050"/>
                  </a:solidFill>
                </a:rPr>
                <a:t>Voters</a:t>
              </a:r>
              <a:endParaRPr lang="en-MY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6" name="Group 7"/>
          <p:cNvGrpSpPr/>
          <p:nvPr/>
        </p:nvGrpSpPr>
        <p:grpSpPr>
          <a:xfrm>
            <a:off x="419100" y="1592795"/>
            <a:ext cx="3886200" cy="2819400"/>
            <a:chOff x="533400" y="1676400"/>
            <a:chExt cx="3886200" cy="2819400"/>
          </a:xfrm>
        </p:grpSpPr>
        <p:grpSp>
          <p:nvGrpSpPr>
            <p:cNvPr id="27" name="Group 17"/>
            <p:cNvGrpSpPr/>
            <p:nvPr/>
          </p:nvGrpSpPr>
          <p:grpSpPr>
            <a:xfrm>
              <a:off x="533400" y="1676400"/>
              <a:ext cx="3810000" cy="2667000"/>
              <a:chOff x="762000" y="1676400"/>
              <a:chExt cx="3810000" cy="2667000"/>
            </a:xfrm>
          </p:grpSpPr>
          <p:grpSp>
            <p:nvGrpSpPr>
              <p:cNvPr id="38" name="Group 31"/>
              <p:cNvGrpSpPr>
                <a:grpSpLocks/>
              </p:cNvGrpSpPr>
              <p:nvPr/>
            </p:nvGrpSpPr>
            <p:grpSpPr bwMode="auto">
              <a:xfrm>
                <a:off x="1600200" y="2590800"/>
                <a:ext cx="2133600" cy="1524000"/>
                <a:chOff x="1600200" y="2971800"/>
                <a:chExt cx="2133600" cy="1524000"/>
              </a:xfrm>
              <a:solidFill>
                <a:schemeClr val="bg1"/>
              </a:solidFill>
            </p:grpSpPr>
            <p:sp>
              <p:nvSpPr>
                <p:cNvPr id="42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605622" y="2971800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6</a:t>
                  </a:r>
                </a:p>
              </p:txBody>
            </p:sp>
            <p:sp>
              <p:nvSpPr>
                <p:cNvPr id="4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2345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5</a:t>
                  </a:r>
                </a:p>
              </p:txBody>
            </p:sp>
            <p:sp>
              <p:nvSpPr>
                <p:cNvPr id="44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107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45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1600200" y="3787914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4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2339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47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3101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39" name="Group 30"/>
              <p:cNvGrpSpPr>
                <a:grpSpLocks/>
              </p:cNvGrpSpPr>
              <p:nvPr/>
            </p:nvGrpSpPr>
            <p:grpSpPr bwMode="auto">
              <a:xfrm>
                <a:off x="762000" y="1676400"/>
                <a:ext cx="3810000" cy="2667000"/>
                <a:chOff x="762000" y="2057400"/>
                <a:chExt cx="3810000" cy="2667000"/>
              </a:xfrm>
            </p:grpSpPr>
            <p:sp>
              <p:nvSpPr>
                <p:cNvPr id="40" name="Rectangle 39"/>
                <p:cNvSpPr/>
                <p:nvPr/>
              </p:nvSpPr>
              <p:spPr bwMode="auto">
                <a:xfrm>
                  <a:off x="1219200" y="2819400"/>
                  <a:ext cx="2895600" cy="1905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 bwMode="auto">
                <a:xfrm>
                  <a:off x="762000" y="2057400"/>
                  <a:ext cx="3810000" cy="762000"/>
                </a:xfrm>
                <a:prstGeom prst="triangl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1447800" y="2743200"/>
              <a:ext cx="2133600" cy="1524000"/>
              <a:chOff x="1600200" y="2971800"/>
              <a:chExt cx="2133600" cy="1524000"/>
            </a:xfrm>
            <a:solidFill>
              <a:schemeClr val="bg1"/>
            </a:solidFill>
          </p:grpSpPr>
          <p:sp>
            <p:nvSpPr>
              <p:cNvPr id="32" name="TextBox 21"/>
              <p:cNvSpPr txBox="1">
                <a:spLocks noChangeArrowheads="1"/>
              </p:cNvSpPr>
              <p:nvPr/>
            </p:nvSpPr>
            <p:spPr bwMode="auto">
              <a:xfrm>
                <a:off x="1605622" y="2971800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3" name="TextBox 22"/>
              <p:cNvSpPr txBox="1">
                <a:spLocks noChangeArrowheads="1"/>
              </p:cNvSpPr>
              <p:nvPr/>
            </p:nvSpPr>
            <p:spPr bwMode="auto">
              <a:xfrm>
                <a:off x="2345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5</a:t>
                </a:r>
              </a:p>
            </p:txBody>
          </p:sp>
          <p:sp>
            <p:nvSpPr>
              <p:cNvPr id="34" name="TextBox 23"/>
              <p:cNvSpPr txBox="1">
                <a:spLocks noChangeArrowheads="1"/>
              </p:cNvSpPr>
              <p:nvPr/>
            </p:nvSpPr>
            <p:spPr bwMode="auto">
              <a:xfrm>
                <a:off x="3107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5" name="TextBox 24"/>
              <p:cNvSpPr txBox="1">
                <a:spLocks noChangeArrowheads="1"/>
              </p:cNvSpPr>
              <p:nvPr/>
            </p:nvSpPr>
            <p:spPr bwMode="auto">
              <a:xfrm>
                <a:off x="1600200" y="3787914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3</a:t>
                </a:r>
              </a:p>
            </p:txBody>
          </p:sp>
          <p:sp>
            <p:nvSpPr>
              <p:cNvPr id="36" name="TextBox 25"/>
              <p:cNvSpPr txBox="1">
                <a:spLocks noChangeArrowheads="1"/>
              </p:cNvSpPr>
              <p:nvPr/>
            </p:nvSpPr>
            <p:spPr bwMode="auto">
              <a:xfrm>
                <a:off x="2339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37" name="TextBox 27"/>
              <p:cNvSpPr txBox="1">
                <a:spLocks noChangeArrowheads="1"/>
              </p:cNvSpPr>
              <p:nvPr/>
            </p:nvSpPr>
            <p:spPr bwMode="auto">
              <a:xfrm>
                <a:off x="3101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29" name="Group 4"/>
            <p:cNvGrpSpPr/>
            <p:nvPr/>
          </p:nvGrpSpPr>
          <p:grpSpPr>
            <a:xfrm>
              <a:off x="609600" y="1828800"/>
              <a:ext cx="3810000" cy="2667000"/>
              <a:chOff x="876300" y="2168380"/>
              <a:chExt cx="3810000" cy="26670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1333500" y="2930380"/>
                <a:ext cx="2895600" cy="1905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noFill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>
                <a:off x="876300" y="2168380"/>
                <a:ext cx="3810000" cy="762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>
          <a:xfrm>
            <a:off x="952500" y="4511959"/>
            <a:ext cx="4097337" cy="2070268"/>
          </a:xfrm>
        </p:spPr>
        <p:txBody>
          <a:bodyPr wrap="square"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dirty="0"/>
              <a:t>    Streams in classrooms</a:t>
            </a:r>
          </a:p>
          <a:p>
            <a:pPr marL="0" indent="0" algn="ctr">
              <a:buNone/>
            </a:pPr>
            <a:endParaRPr lang="en-US" sz="2200" dirty="0"/>
          </a:p>
          <a:p>
            <a:r>
              <a:rPr lang="en-US" sz="2200" dirty="0"/>
              <a:t>Max 700 Voters per Stream</a:t>
            </a:r>
          </a:p>
          <a:p>
            <a:r>
              <a:rPr lang="en-US" sz="2200" dirty="0"/>
              <a:t>Electoral Roll organized by MyKad number</a:t>
            </a:r>
          </a:p>
          <a:p>
            <a:r>
              <a:rPr lang="en-US" sz="2200" dirty="0"/>
              <a:t>Stream 1 includes handicapped: 350</a:t>
            </a:r>
          </a:p>
          <a:p>
            <a:r>
              <a:rPr lang="en-US" sz="2200" dirty="0"/>
              <a:t>All the rest distributed equally</a:t>
            </a:r>
            <a:endParaRPr lang="en-MY" sz="2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8-point Star 6">
            <a:extLst>
              <a:ext uri="{FF2B5EF4-FFF2-40B4-BE49-F238E27FC236}">
                <a16:creationId xmlns:a16="http://schemas.microsoft.com/office/drawing/2014/main" id="{22F8DDC6-5D04-5F4F-9154-FA4F6CD321D9}"/>
              </a:ext>
            </a:extLst>
          </p:cNvPr>
          <p:cNvSpPr/>
          <p:nvPr/>
        </p:nvSpPr>
        <p:spPr>
          <a:xfrm>
            <a:off x="4100" y="5290086"/>
            <a:ext cx="1024932" cy="10816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Covid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4FCE3F-F6F5-E274-51AA-1DCF0595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53" y="3422283"/>
            <a:ext cx="466749" cy="981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BD39D-653D-252C-1492-6858BC9E8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25" y="3434704"/>
            <a:ext cx="466749" cy="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444" y="2732075"/>
            <a:ext cx="6612628" cy="38549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PA1 can enter Polling Stream at appointed time</a:t>
            </a:r>
          </a:p>
          <a:p>
            <a:pPr lvl="1"/>
            <a:r>
              <a:rPr lang="en-US" dirty="0"/>
              <a:t>7.30am or any other time agreed with PO</a:t>
            </a:r>
          </a:p>
          <a:p>
            <a:r>
              <a:rPr lang="en-US" dirty="0"/>
              <a:t>Make sure that they enter with</a:t>
            </a:r>
          </a:p>
          <a:p>
            <a:pPr lvl="1"/>
            <a:r>
              <a:rPr lang="en-US" dirty="0"/>
              <a:t>MyKad as identity</a:t>
            </a:r>
          </a:p>
          <a:p>
            <a:pPr lvl="1"/>
            <a:r>
              <a:rPr lang="en-US" dirty="0"/>
              <a:t>Red Form A, Oath of Secrecy, allowing them into the Stream</a:t>
            </a:r>
            <a:endParaRPr lang="en-MY" sz="3400" dirty="0"/>
          </a:p>
          <a:p>
            <a:pPr lvl="1"/>
            <a:r>
              <a:rPr lang="en-US" dirty="0"/>
              <a:t>White Appointment Form authorizing them as PA</a:t>
            </a:r>
            <a:endParaRPr lang="en-MY" sz="3400" dirty="0"/>
          </a:p>
          <a:p>
            <a:pPr lvl="1"/>
            <a:r>
              <a:rPr lang="en-MY" dirty="0"/>
              <a:t>EC</a:t>
            </a:r>
            <a:r>
              <a:rPr lang="en-US" dirty="0"/>
              <a:t> tag, allowing them into the Polling Centre</a:t>
            </a:r>
            <a:endParaRPr lang="en-MY" sz="3400" dirty="0"/>
          </a:p>
          <a:p>
            <a:pPr lvl="1"/>
            <a:r>
              <a:rPr lang="en-MY" dirty="0"/>
              <a:t>PACA</a:t>
            </a:r>
            <a:r>
              <a:rPr lang="en-US" dirty="0"/>
              <a:t> kit</a:t>
            </a:r>
            <a:r>
              <a:rPr lang="en-MY" dirty="0"/>
              <a:t> </a:t>
            </a:r>
          </a:p>
          <a:p>
            <a:r>
              <a:rPr lang="en-MY" dirty="0"/>
              <a:t>PO will brief PAs and Clerks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Entering Polling Stream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19495" y="5202195"/>
            <a:ext cx="1930865" cy="1384871"/>
            <a:chOff x="611833" y="1722705"/>
            <a:chExt cx="5411143" cy="3876675"/>
          </a:xfrm>
        </p:grpSpPr>
        <p:pic>
          <p:nvPicPr>
            <p:cNvPr id="9" name="Picture 8" descr="C:\Users\Win7\Desktop\Package Training Petugas PR\Sample 4 Training\PAS-PAS PETUGAS PR\Ejen Tempat Mengundi.jp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33" y="1722705"/>
              <a:ext cx="2779712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C:\Users\Win7\Desktop\Package Training Petugas PR\Sample 4 Training\PAS-PAS PETUGAS PR\Ejen Mengira Undi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13" y="1722705"/>
              <a:ext cx="2633663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9F25A5-697C-BAF0-F580-0FEA7B4A3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95" y="2892258"/>
            <a:ext cx="1930864" cy="16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6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Presiding Officer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)</a:t>
            </a:r>
          </a:p>
          <a:p>
            <a:r>
              <a:rPr lang="en-US" dirty="0"/>
              <a:t>Normally non-partisan</a:t>
            </a:r>
          </a:p>
          <a:p>
            <a:r>
              <a:rPr lang="en-US" dirty="0"/>
              <a:t>Most are civil servants, called to work on day off</a:t>
            </a:r>
          </a:p>
          <a:p>
            <a:pPr lvl="1"/>
            <a:r>
              <a:rPr lang="en-US" dirty="0"/>
              <a:t>Some are volunteers from outside government</a:t>
            </a:r>
          </a:p>
          <a:p>
            <a:r>
              <a:rPr lang="en-US" dirty="0"/>
              <a:t>May not be that familiar with laws or Regulations </a:t>
            </a:r>
          </a:p>
          <a:p>
            <a:pPr lvl="1"/>
            <a:r>
              <a:rPr lang="en-US" dirty="0"/>
              <a:t>One training every five years</a:t>
            </a:r>
          </a:p>
          <a:p>
            <a:r>
              <a:rPr lang="en-US" dirty="0"/>
              <a:t>Make him your friend</a:t>
            </a:r>
          </a:p>
          <a:p>
            <a:r>
              <a:rPr lang="en-US" dirty="0">
                <a:solidFill>
                  <a:srgbClr val="EE0000"/>
                </a:solidFill>
              </a:rPr>
              <a:t>PO1</a:t>
            </a:r>
            <a:r>
              <a:rPr lang="en-US" dirty="0"/>
              <a:t> more experienced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Presiding Officer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A113FA-ECEA-570F-313A-FC9E5EF2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4739368"/>
            <a:ext cx="3027405" cy="18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8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23" y="1726983"/>
            <a:ext cx="1621287" cy="12702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31" y="2751197"/>
            <a:ext cx="6712540" cy="383586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EC procedures </a:t>
            </a:r>
            <a:r>
              <a:rPr lang="en-US" dirty="0">
                <a:solidFill>
                  <a:srgbClr val="FF0000"/>
                </a:solidFill>
              </a:rPr>
              <a:t>prohibit</a:t>
            </a:r>
            <a:r>
              <a:rPr lang="en-US" dirty="0"/>
              <a:t> handphones from Polling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Always understood to mean prohibited from talking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Surrender of phones only apply to Voters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More zealous POs may ask for handphones in basket </a:t>
            </a:r>
          </a:p>
          <a:p>
            <a:pPr>
              <a:lnSpc>
                <a:spcPct val="110000"/>
              </a:lnSpc>
            </a:pPr>
            <a:r>
              <a:rPr lang="en-US" dirty="0"/>
              <a:t>Action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Inform PO phones will not be used to talk &amp; only text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If no, ask PO if phones can be used outside the room</a:t>
            </a:r>
          </a:p>
          <a:p>
            <a:pPr marL="1081088" lvl="2" indent="-269875">
              <a:lnSpc>
                <a:spcPct val="110000"/>
              </a:lnSpc>
            </a:pPr>
            <a:r>
              <a:rPr lang="en-US" dirty="0"/>
              <a:t>PA to bring paper out to record voter number while texting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If no, runner to be sent to the room every 30-60 minutes to talk to PA if anything to report</a:t>
            </a:r>
          </a:p>
          <a:p>
            <a:pPr>
              <a:lnSpc>
                <a:spcPct val="110000"/>
              </a:lnSpc>
            </a:pPr>
            <a:r>
              <a:rPr lang="en-US" dirty="0"/>
              <a:t>PAs to try to keep your handphones and not give it up.  Turn off and keep in pocket or bag</a:t>
            </a:r>
          </a:p>
          <a:p>
            <a:pPr>
              <a:lnSpc>
                <a:spcPct val="110000"/>
              </a:lnSpc>
            </a:pPr>
            <a:r>
              <a:rPr lang="en-US" dirty="0"/>
              <a:t>Do not get thrown out of the room on this issue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handphones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31" y="2959801"/>
            <a:ext cx="1907563" cy="1023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34C01-888C-0E15-8222-9417FA1F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4" y="4180945"/>
            <a:ext cx="1710438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4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478" y="2483708"/>
            <a:ext cx="5604387" cy="410335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Polling Centre Officer is in charge outside Polling Streams</a:t>
            </a:r>
          </a:p>
          <a:p>
            <a:pPr>
              <a:lnSpc>
                <a:spcPct val="110000"/>
              </a:lnSpc>
            </a:pPr>
            <a:r>
              <a:rPr lang="en-US" dirty="0"/>
              <a:t>Introduce yourself to Polling Centre Officer and police officers on duty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Let them know who you are &amp; where your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is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Ask them to contact you if there is any problem</a:t>
            </a:r>
          </a:p>
          <a:p>
            <a:pPr>
              <a:lnSpc>
                <a:spcPct val="110000"/>
              </a:lnSpc>
            </a:pPr>
            <a:r>
              <a:rPr lang="en-US" dirty="0"/>
              <a:t>Throughout the day, go into the Polling Centre and wave at them as you pass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Get yourself familiar to them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they don’t allow you in because you are not on duty, </a:t>
            </a:r>
            <a:r>
              <a:rPr lang="en-GB" dirty="0"/>
              <a:t>inform EA immediately, to call RO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You will need their cooperation to bring your PACABAs in after close of Polling to watch Ballot Boxes</a:t>
            </a:r>
          </a:p>
          <a:p>
            <a:pPr>
              <a:lnSpc>
                <a:spcPct val="110000"/>
              </a:lnSpc>
            </a:pPr>
            <a:r>
              <a:rPr lang="en-US" dirty="0"/>
              <a:t>No campaign material allowed within 50m of Polling Centre, (eg., from school gate)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Example: cars with party logos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Inform Polling Centre Officer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Centre officers and Police officers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202" y="4171830"/>
            <a:ext cx="3126320" cy="2415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29C8B-6B01-629F-AB55-55C5D8F9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5" y="2184272"/>
            <a:ext cx="3115732" cy="19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41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0105" y="2521973"/>
            <a:ext cx="6563894" cy="40650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Agree with PO where polling hours are shortened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Closing time displayed at Polling Stream for 3 days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arrangements to observe Ballot Box after Polling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Counting of results should not take place before 5pm</a:t>
            </a:r>
          </a:p>
          <a:p>
            <a:pPr>
              <a:lnSpc>
                <a:spcPct val="110000"/>
              </a:lnSpc>
            </a:pPr>
            <a:r>
              <a:rPr lang="en-US" dirty="0"/>
              <a:t>If PO responsible for more than one polling location, ensure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one PA in each location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PA1 to sign seal on opening of the Ballot Box with a 4-digit code or special rubber stamp and take a photo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PA2 to take photo before opening the seal</a:t>
            </a:r>
          </a:p>
          <a:p>
            <a:pPr>
              <a:lnSpc>
                <a:spcPct val="110000"/>
              </a:lnSpc>
            </a:pPr>
            <a:r>
              <a:rPr lang="en-US" dirty="0"/>
              <a:t>If no telephone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Find out earlier: location with coverage to communicate with Bilik Gerakan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Prepare standby PA as messenger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Be outside each Polling Stream every 30 or 60 minutes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remote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21766"/>
            <a:ext cx="2653846" cy="176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2720"/>
            <a:ext cx="2653845" cy="17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5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Who on Election Day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544046" y="2679191"/>
            <a:ext cx="2207797" cy="377659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Election Agent</a:t>
            </a:r>
          </a:p>
          <a:p>
            <a:pPr marL="265113" indent="-265113">
              <a:buNone/>
            </a:pPr>
            <a:r>
              <a:rPr lang="en-US" dirty="0"/>
              <a:t>PACABA Coordinator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87325" indent="-187325">
              <a:buNone/>
            </a:pPr>
            <a:r>
              <a:rPr lang="en-US" dirty="0"/>
              <a:t>Station Master (Ketua PACABA)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69875" indent="-269875">
              <a:buNone/>
            </a:pPr>
            <a:r>
              <a:rPr lang="en-US" dirty="0"/>
              <a:t>Polling Agent (‘PA’)</a:t>
            </a:r>
          </a:p>
          <a:p>
            <a:pPr marL="269875" indent="-269875">
              <a:buNone/>
            </a:pPr>
            <a:r>
              <a:rPr lang="en-US" dirty="0"/>
              <a:t>Counting Agent (‘CA’)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996281" y="2433459"/>
            <a:ext cx="2556947" cy="4022323"/>
          </a:xfrm>
        </p:spPr>
        <p:txBody>
          <a:bodyPr anchor="b"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/>
              <a:t>Returning Officer (‘RO’)</a:t>
            </a:r>
          </a:p>
          <a:p>
            <a:pPr marL="0" indent="0" algn="r">
              <a:buNone/>
            </a:pPr>
            <a:r>
              <a:rPr lang="en-US" dirty="0"/>
              <a:t>+ 4 Asst ROs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1 (Coordination role)</a:t>
            </a:r>
          </a:p>
          <a:p>
            <a:pPr marL="0" indent="0" algn="r">
              <a:buNone/>
            </a:pPr>
            <a:r>
              <a:rPr lang="en-US" dirty="0"/>
              <a:t>Polling Centre Officer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= 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6" y="2433459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5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2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374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6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24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843" y="4278486"/>
            <a:ext cx="1435575" cy="551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937" y="5649953"/>
            <a:ext cx="1196315" cy="9371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52552" y="2176664"/>
            <a:ext cx="188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Constituency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7388" y="3769991"/>
            <a:ext cx="10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9905" y="5179131"/>
            <a:ext cx="220934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/>
              <a:t>Stream=</a:t>
            </a:r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979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428192"/>
            <a:ext cx="1802363" cy="202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33" y="1968839"/>
            <a:ext cx="1826995" cy="16129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9391" y="2385390"/>
            <a:ext cx="6564433" cy="420167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/>
              <a:t>(Based on three shifts)</a:t>
            </a:r>
          </a:p>
          <a:p>
            <a:pPr lvl="0"/>
            <a:r>
              <a:rPr lang="en-US" b="1" dirty="0"/>
              <a:t>8am</a:t>
            </a:r>
            <a:r>
              <a:rPr lang="en-US" dirty="0"/>
              <a:t> to remind PA2/BA2 to vote and be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by 11.30am (or any other alternative arrangement)</a:t>
            </a:r>
            <a:endParaRPr lang="en-MY" dirty="0"/>
          </a:p>
          <a:p>
            <a:pPr lvl="0"/>
            <a:r>
              <a:rPr lang="en-US" b="1" dirty="0"/>
              <a:t>11am </a:t>
            </a:r>
            <a:r>
              <a:rPr lang="en-US" dirty="0"/>
              <a:t>to remind PA2/BA2 to meet in 30 minutes</a:t>
            </a:r>
            <a:endParaRPr lang="en-MY" dirty="0"/>
          </a:p>
          <a:p>
            <a:pPr lvl="0"/>
            <a:r>
              <a:rPr lang="en-US" b="1" dirty="0"/>
              <a:t>11.50am </a:t>
            </a:r>
            <a:r>
              <a:rPr lang="en-US" dirty="0"/>
              <a:t>to inform PA1/BA1 their replacement has arrived/not arrived.  If not arrived, ask them to hold on and update them every 10 minutes</a:t>
            </a:r>
            <a:endParaRPr lang="en-MY" dirty="0"/>
          </a:p>
          <a:p>
            <a:pPr lvl="0"/>
            <a:r>
              <a:rPr lang="en-US" b="1" dirty="0"/>
              <a:t>2pm</a:t>
            </a:r>
            <a:r>
              <a:rPr lang="en-US" dirty="0"/>
              <a:t> to remind any PA3-CA to return by 3pm</a:t>
            </a:r>
            <a:endParaRPr lang="en-MY" dirty="0"/>
          </a:p>
          <a:p>
            <a:r>
              <a:rPr lang="en-US" b="1" dirty="0"/>
              <a:t>3.50pm </a:t>
            </a:r>
            <a:r>
              <a:rPr lang="en-US" dirty="0"/>
              <a:t>to all PA2 that PA3-CA has arrived/not arrived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to PACABA</a:t>
            </a:r>
          </a:p>
        </p:txBody>
      </p:sp>
    </p:spTree>
    <p:extLst>
      <p:ext uri="{BB962C8B-B14F-4D97-AF65-F5344CB8AC3E}">
        <p14:creationId xmlns:p14="http://schemas.microsoft.com/office/powerpoint/2010/main" val="5490691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5" y="2443036"/>
            <a:ext cx="2857500" cy="2857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1075" y="2305878"/>
            <a:ext cx="6316211" cy="428118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Inform Election Agent &amp; </a:t>
            </a:r>
            <a:r>
              <a:rPr lang="en-US" dirty="0" err="1"/>
              <a:t>Whatsapp</a:t>
            </a:r>
            <a:r>
              <a:rPr lang="en-US" dirty="0"/>
              <a:t> group of any non-compliance immediately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State Polling Centre or Stream, your name, time and nature of non-compliance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Stream format = [No parliament]/[No DUN]/[Polling Centre]/[Stream] = </a:t>
            </a:r>
            <a:r>
              <a:rPr lang="en-US" dirty="0" err="1"/>
              <a:t>Pxx</a:t>
            </a:r>
            <a:r>
              <a:rPr lang="en-US" dirty="0"/>
              <a:t>/</a:t>
            </a:r>
            <a:r>
              <a:rPr lang="en-US" dirty="0" err="1"/>
              <a:t>Nxx</a:t>
            </a:r>
            <a:r>
              <a:rPr lang="en-US" dirty="0"/>
              <a:t>/xx/xx</a:t>
            </a:r>
            <a:endParaRPr lang="en-MY" dirty="0"/>
          </a:p>
          <a:p>
            <a:pPr lvl="1">
              <a:lnSpc>
                <a:spcPct val="110000"/>
              </a:lnSpc>
            </a:pPr>
            <a:r>
              <a:rPr lang="en-MY" dirty="0"/>
              <a:t>Call if there is an unusual matter requiring explanation or immediate action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Normal regular items to report for each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Hourly voter turnout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Form 13 beginning and end of the day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Form 14 final results</a:t>
            </a:r>
          </a:p>
          <a:p>
            <a:pPr>
              <a:lnSpc>
                <a:spcPct val="110000"/>
              </a:lnSpc>
            </a:pPr>
            <a:r>
              <a:rPr lang="en-US" dirty="0"/>
              <a:t>Report any suspicion actions or circumstances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Limit only to the facts &amp; your responsibilities</a:t>
            </a:r>
          </a:p>
          <a:p>
            <a:pPr>
              <a:lnSpc>
                <a:spcPct val="110000"/>
              </a:lnSpc>
            </a:pPr>
            <a:r>
              <a:rPr lang="en-US" dirty="0"/>
              <a:t>Candidate &amp; Election Agent can enter any Polling Stream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Communicating with Election Agent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17" y="4814637"/>
            <a:ext cx="1636566" cy="16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15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Polling Starts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1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359" y="3614088"/>
            <a:ext cx="1897711" cy="18977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Check facilities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85598" y="1900009"/>
            <a:ext cx="3822192" cy="48139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Facilities </a:t>
            </a:r>
            <a:endParaRPr lang="en-US" dirty="0"/>
          </a:p>
          <a:p>
            <a:r>
              <a:rPr lang="en-US" dirty="0"/>
              <a:t>Facilities enable Voter to mark ballot paper in secret: </a:t>
            </a:r>
            <a:r>
              <a:rPr lang="en-US" i="1" dirty="0"/>
              <a:t>Check windows closed </a:t>
            </a:r>
            <a:endParaRPr lang="en-US" dirty="0"/>
          </a:p>
          <a:p>
            <a:r>
              <a:rPr lang="en-US" i="1" dirty="0"/>
              <a:t>No posters, symbols, wordings or pictures of any political party or candidate (except of King, Sultan or Governor) </a:t>
            </a:r>
            <a:endParaRPr lang="en-US" dirty="0"/>
          </a:p>
          <a:p>
            <a:r>
              <a:rPr lang="en-US" i="1" dirty="0"/>
              <a:t>PO and all clerks do not have any insignia, symbols or wordings of any political party or candidate </a:t>
            </a:r>
          </a:p>
          <a:p>
            <a:r>
              <a:rPr lang="en-US" i="1" dirty="0"/>
              <a:t>Position yourself so that you have good visibility of the PO’s desk, all 3 clerks, all polling booths, Ballot Box and the door </a:t>
            </a:r>
          </a:p>
          <a:p>
            <a:r>
              <a:rPr lang="en-US" dirty="0"/>
              <a:t>Not more than one PA per candidate </a:t>
            </a:r>
            <a:r>
              <a:rPr lang="en-US" i="1" dirty="0"/>
              <a:t>(note: not party)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27169" y="2463203"/>
            <a:ext cx="4616831" cy="439479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Electoral Roll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i="1" dirty="0"/>
              <a:t>Compare Electoral Roll with PO’s copy 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Total voters in the Stream (350 in Stream 1, balance distributed equally among remaining streams) 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Same number of pages 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Check first &amp; last name &amp; voter number on each page plus any others at random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Check your Electoral Roll is not marked other than Early/Postal Voting </a:t>
            </a:r>
          </a:p>
          <a:p>
            <a:pPr>
              <a:lnSpc>
                <a:spcPct val="110000"/>
              </a:lnSpc>
            </a:pPr>
            <a:r>
              <a:rPr lang="en-US" i="1" dirty="0"/>
              <a:t>Note against Voter name if informed that the Voter is absent &amp; will not be voting (usually Station Master will inform you)</a:t>
            </a:r>
            <a:endParaRPr lang="en-US" sz="2400" i="1" dirty="0"/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CA05-3502-CE9F-0D53-A3089BB70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4" y="1216626"/>
            <a:ext cx="1126691" cy="14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06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947" y="2594545"/>
            <a:ext cx="3987800" cy="39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Check Ballot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5450" y="1895061"/>
            <a:ext cx="4163397" cy="469200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Ballot Papers </a:t>
            </a:r>
            <a:endParaRPr lang="en-US" dirty="0"/>
          </a:p>
          <a:p>
            <a:r>
              <a:rPr lang="en-US" dirty="0"/>
              <a:t>PO to count ballot books: ensure running number order, none missing, 50 to each book, clean &amp; not defaced </a:t>
            </a:r>
          </a:p>
          <a:p>
            <a:pPr lvl="1"/>
            <a:r>
              <a:rPr lang="en-US" dirty="0"/>
              <a:t>Ballot Papers must have number in top left hand corner with same number on counterfoil; &amp; capable of being folded twice</a:t>
            </a:r>
          </a:p>
          <a:p>
            <a:pPr lvl="1"/>
            <a:r>
              <a:rPr lang="en-US" dirty="0"/>
              <a:t>Non-complying Ballot Papers to be removed, stamped ‘Rejected’ &amp; kept in separate envelope </a:t>
            </a:r>
          </a:p>
          <a:p>
            <a:r>
              <a:rPr lang="en-US" dirty="0"/>
              <a:t>PO to fill up Form 13 Part A. Check Ballot Papers details match Form 13 Part A. </a:t>
            </a:r>
            <a:r>
              <a:rPr lang="en-US" i="1" dirty="0"/>
              <a:t>Copy the details into your empty Form 13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5151" y="2407689"/>
            <a:ext cx="4220305" cy="4179377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900" b="1" dirty="0"/>
              <a:t>Ballot Box 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Ballot Box must not enable Ballot Paper to be taken out except by unlocking 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PO must show everyone present Ballot Box is empty 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PO must lock Ballot Box &amp; affix with </a:t>
            </a:r>
            <a:r>
              <a:rPr lang="en-US" sz="1900" dirty="0" err="1"/>
              <a:t>mousetail</a:t>
            </a:r>
            <a:r>
              <a:rPr lang="en-US" sz="1900" dirty="0"/>
              <a:t> &amp; tape; Tape signed by PO &amp; PA </a:t>
            </a:r>
            <a:r>
              <a:rPr lang="en-US" sz="1900" i="1" dirty="0"/>
              <a:t>with permanent marker. Or stamp with party stamp. Take photo of Ballot Box if allowed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PO stamps on EC Form 753</a:t>
            </a:r>
            <a:r>
              <a:rPr lang="en-US" sz="1900" i="1" dirty="0"/>
              <a:t>. Ask PO to stamp on your empty Form 753 &amp; sign.  If not, note the serial number of the stamp </a:t>
            </a:r>
            <a:endParaRPr lang="en-US" sz="1900" dirty="0"/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4299045" y="1469782"/>
            <a:ext cx="2344723" cy="905386"/>
          </a:xfrm>
          <a:prstGeom prst="wedgeEllipseCallout">
            <a:avLst>
              <a:gd name="adj1" fmla="val -148929"/>
              <a:gd name="adj2" fmla="val 2147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 training to check before Polling 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692CDC-9717-F927-A298-406D25A9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89" y="1248547"/>
            <a:ext cx="1636755" cy="13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2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546302"/>
            <a:ext cx="8229599" cy="16885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Ballot books are like </a:t>
            </a:r>
            <a:r>
              <a:rPr lang="en-US" dirty="0" err="1"/>
              <a:t>cheque</a:t>
            </a:r>
            <a:r>
              <a:rPr lang="en-US" dirty="0"/>
              <a:t> books, 50 in each book</a:t>
            </a:r>
          </a:p>
          <a:p>
            <a:pPr lvl="1"/>
            <a:r>
              <a:rPr lang="en-US" dirty="0"/>
              <a:t>Clerks required to count and check in earlier session</a:t>
            </a:r>
          </a:p>
          <a:p>
            <a:r>
              <a:rPr lang="en-US" dirty="0"/>
              <a:t>Ballot Papers are sequentially </a:t>
            </a:r>
            <a:r>
              <a:rPr lang="en-US" dirty="0" err="1"/>
              <a:t>serialised</a:t>
            </a:r>
            <a:r>
              <a:rPr lang="en-US" dirty="0"/>
              <a:t>, with serial number on top left hand corner and on counterfoil</a:t>
            </a:r>
          </a:p>
          <a:p>
            <a:r>
              <a:rPr lang="en-US" dirty="0"/>
              <a:t>Ballot Papers must be clean, with no markings or writing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 Books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4" y="4234819"/>
            <a:ext cx="3353203" cy="2352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354" y="4234819"/>
            <a:ext cx="3240595" cy="23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744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Form 13 Part 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2065867"/>
            <a:ext cx="3822192" cy="46107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 fill in Form 13 Part A. Form 13 records total number of Ballot Papers issued for Polling by end of the day</a:t>
            </a:r>
          </a:p>
          <a:p>
            <a:r>
              <a:rPr lang="en-US" dirty="0"/>
              <a:t>Form 13 Part A is section of Form 13 which records total &amp; serial number of Ballot Papers available to be issued that day</a:t>
            </a:r>
          </a:p>
          <a:p>
            <a:r>
              <a:rPr lang="en-US" dirty="0"/>
              <a:t>PO </a:t>
            </a:r>
            <a:r>
              <a:rPr lang="en-US" dirty="0">
                <a:solidFill>
                  <a:srgbClr val="FF0000"/>
                </a:solidFill>
              </a:rPr>
              <a:t>will not give</a:t>
            </a:r>
            <a:r>
              <a:rPr lang="en-US" dirty="0"/>
              <a:t> copy to PA; ask for details to fill in your empty Form 13</a:t>
            </a:r>
          </a:p>
          <a:p>
            <a:endParaRPr lang="en-US" dirty="0"/>
          </a:p>
        </p:txBody>
      </p:sp>
      <p:pic>
        <p:nvPicPr>
          <p:cNvPr id="5" name="Picture 4" descr="screen-capture-9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2829" y="3274535"/>
            <a:ext cx="4405666" cy="331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93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 13 Part A: Station Master task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2262147"/>
            <a:ext cx="3822192" cy="4324919"/>
          </a:xfrm>
        </p:spPr>
        <p:txBody>
          <a:bodyPr>
            <a:normAutofit/>
          </a:bodyPr>
          <a:lstStyle/>
          <a:p>
            <a:r>
              <a:rPr lang="en-US" dirty="0"/>
              <a:t>Obtain details of Form 13 Part A from each PA1, whether the Form is given by PO or not</a:t>
            </a:r>
          </a:p>
          <a:p>
            <a:r>
              <a:rPr lang="en-US" dirty="0"/>
              <a:t>Text reminder or send messenger to any of them if you do not get it by 7.50am</a:t>
            </a:r>
          </a:p>
          <a:p>
            <a:r>
              <a:rPr lang="en-MY" dirty="0"/>
              <a:t>Text total of each Polling Stream to Station Master Whatsapp group </a:t>
            </a:r>
            <a:endParaRPr lang="en-US" dirty="0"/>
          </a:p>
        </p:txBody>
      </p:sp>
      <p:pic>
        <p:nvPicPr>
          <p:cNvPr id="5" name="Picture 4" descr="screen-capture-9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9753" y="2844451"/>
            <a:ext cx="4405666" cy="331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45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783DF1-10A8-1B3A-FA2D-5BED65141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77" y="3039762"/>
            <a:ext cx="3259200" cy="3447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Rubber Stamp Patterns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91801" y="2703443"/>
            <a:ext cx="4933550" cy="3920970"/>
          </a:xfrm>
        </p:spPr>
        <p:txBody>
          <a:bodyPr>
            <a:normAutofit/>
          </a:bodyPr>
          <a:lstStyle/>
          <a:p>
            <a:r>
              <a:rPr lang="en-US" dirty="0"/>
              <a:t>Rubber stamp is unique for each Stream and design changes with each election</a:t>
            </a:r>
          </a:p>
          <a:p>
            <a:pPr lvl="1"/>
            <a:r>
              <a:rPr lang="en-US" dirty="0"/>
              <a:t>Used to be selected at random in morning before Polling</a:t>
            </a:r>
          </a:p>
          <a:p>
            <a:r>
              <a:rPr lang="en-US" dirty="0"/>
              <a:t>Must not be known by anyone outside the Stream before close of Polling</a:t>
            </a:r>
          </a:p>
          <a:p>
            <a:r>
              <a:rPr lang="en-US" dirty="0"/>
              <a:t>If stamp is damaged, PO will sign on Form 753 and each Ballot Paper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9621" y="1230444"/>
            <a:ext cx="2430741" cy="173254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Note: </a:t>
            </a:r>
          </a:p>
          <a:p>
            <a:r>
              <a:rPr lang="en-US" dirty="0"/>
              <a:t>This serial number is unique to each Polling Stream and has no relationship with the Stream number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512908" y="2962992"/>
            <a:ext cx="278563" cy="81632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773333" y="3816383"/>
            <a:ext cx="1203807" cy="440403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33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0E618B-9BA1-DC5F-BD94-BFB2364F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69" y="2315990"/>
            <a:ext cx="980118" cy="14471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974" y="2093843"/>
            <a:ext cx="3101761" cy="449322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MY" dirty="0">
                <a:solidFill>
                  <a:schemeClr val="tx1"/>
                </a:solidFill>
              </a:rPr>
              <a:t>Ask Clerk to stamp on the empty Form 753 from your PACA Kit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chemeClr val="tx1"/>
                </a:solidFill>
              </a:rPr>
              <a:t>If won’t stamp, just record down the serial number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solidFill>
                  <a:schemeClr val="tx1"/>
                </a:solidFill>
              </a:rPr>
              <a:t>For CA to refer to during Counting to verify Ballot </a:t>
            </a:r>
            <a:r>
              <a:rPr lang="en-MY" dirty="0"/>
              <a:t>P</a:t>
            </a:r>
            <a:r>
              <a:rPr lang="en-MY" dirty="0">
                <a:solidFill>
                  <a:schemeClr val="tx1"/>
                </a:solidFill>
              </a:rPr>
              <a:t>apers are from this Stream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rgbClr val="FF0000"/>
                </a:solidFill>
              </a:rPr>
              <a:t>Do not communicate </a:t>
            </a:r>
            <a:r>
              <a:rPr lang="en-MY" dirty="0">
                <a:solidFill>
                  <a:schemeClr val="tx1"/>
                </a:solidFill>
              </a:rPr>
              <a:t>this serial number to anyone outside the Stream until after close of Polling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338328"/>
            <a:ext cx="3744791" cy="1252728"/>
          </a:xfrm>
        </p:spPr>
        <p:txBody>
          <a:bodyPr>
            <a:noAutofit/>
          </a:bodyPr>
          <a:lstStyle/>
          <a:p>
            <a:pPr algn="l">
              <a:lnSpc>
                <a:spcPct val="93000"/>
              </a:lnSpc>
            </a:pPr>
            <a:r>
              <a:rPr lang="en-US" sz="3600" dirty="0">
                <a:latin typeface="Corbel" pitchFamily="34" charset="0"/>
              </a:rPr>
              <a:t>Form 753 Sample Official Mark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9525"/>
            <a:ext cx="49244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21736" y="4280002"/>
            <a:ext cx="2340017" cy="219879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Note: </a:t>
            </a:r>
          </a:p>
          <a:p>
            <a:r>
              <a:rPr lang="en-US" dirty="0"/>
              <a:t>If PO refuses to allow a sample to be stamped on EC Form 753, ask to sight and record the serial number on the stamp for your Stream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1AFDE4-CF20-996A-9B99-DF349E932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21" y="3429000"/>
            <a:ext cx="1384165" cy="14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17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0488" y="2456121"/>
            <a:ext cx="4887576" cy="41309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agent of Candidate</a:t>
            </a:r>
          </a:p>
          <a:p>
            <a:pPr lvl="1"/>
            <a:r>
              <a:rPr lang="en-US" dirty="0"/>
              <a:t>Act of agent is act of candidate</a:t>
            </a:r>
          </a:p>
          <a:p>
            <a:pPr lvl="1"/>
            <a:r>
              <a:rPr lang="en-US" dirty="0"/>
              <a:t>Interest of candidate is interest of agent</a:t>
            </a:r>
          </a:p>
          <a:p>
            <a:pPr lvl="1"/>
            <a:r>
              <a:rPr lang="en-US" dirty="0"/>
              <a:t>You are not independent</a:t>
            </a:r>
          </a:p>
          <a:p>
            <a:r>
              <a:rPr lang="en-US" dirty="0"/>
              <a:t>Two separate roles</a:t>
            </a:r>
          </a:p>
          <a:p>
            <a:r>
              <a:rPr lang="en-US" dirty="0"/>
              <a:t>Observe the Polling and Counting process</a:t>
            </a:r>
          </a:p>
          <a:p>
            <a:pPr lvl="1"/>
            <a:r>
              <a:rPr lang="en-US" dirty="0"/>
              <a:t>Not part of the process</a:t>
            </a:r>
          </a:p>
          <a:p>
            <a:pPr lvl="1"/>
            <a:r>
              <a:rPr lang="en-US" dirty="0"/>
              <a:t>No veto</a:t>
            </a:r>
          </a:p>
          <a:p>
            <a:r>
              <a:rPr lang="en-US" dirty="0"/>
              <a:t>Subject to Election law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 Polling and Counting Agent 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6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473" y="2937752"/>
            <a:ext cx="5173127" cy="3649313"/>
          </a:xfrm>
        </p:spPr>
        <p:txBody>
          <a:bodyPr>
            <a:normAutofit/>
          </a:bodyPr>
          <a:lstStyle/>
          <a:p>
            <a:r>
              <a:rPr lang="en-US" dirty="0"/>
              <a:t>PO will show Ballot Box is empty to anyone present and willing.</a:t>
            </a:r>
          </a:p>
          <a:p>
            <a:r>
              <a:rPr lang="en-US" dirty="0"/>
              <a:t>Box is locked at side by tie and sealed using EC seal</a:t>
            </a:r>
          </a:p>
          <a:p>
            <a:r>
              <a:rPr lang="en-US" dirty="0"/>
              <a:t>PO and PA sign on EC seal using ballpoint pen.  You cannot touch Ballot Box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 Box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4E1018-2EFC-F744-81A6-4045E0833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72" y="2937751"/>
            <a:ext cx="3251200" cy="21653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8EB0F0-66BA-3E46-A3D6-8E37B43A1E28}"/>
              </a:ext>
            </a:extLst>
          </p:cNvPr>
          <p:cNvCxnSpPr>
            <a:cxnSpLocks/>
          </p:cNvCxnSpPr>
          <p:nvPr/>
        </p:nvCxnSpPr>
        <p:spPr>
          <a:xfrm>
            <a:off x="3424136" y="4299626"/>
            <a:ext cx="249028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E7D81-1525-B7D2-64AF-8CC7DA122D00}"/>
              </a:ext>
            </a:extLst>
          </p:cNvPr>
          <p:cNvGrpSpPr/>
          <p:nvPr/>
        </p:nvGrpSpPr>
        <p:grpSpPr>
          <a:xfrm>
            <a:off x="5194410" y="5330374"/>
            <a:ext cx="3526262" cy="1189298"/>
            <a:chOff x="5010202" y="5397767"/>
            <a:chExt cx="3526262" cy="11892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DA5583-D818-5FA7-5DC1-147255420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0202" y="5397767"/>
              <a:ext cx="3526262" cy="11699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98BA7A-DC91-3BE0-8527-D3F5FB47F8A6}"/>
                </a:ext>
              </a:extLst>
            </p:cNvPr>
            <p:cNvSpPr txBox="1"/>
            <p:nvPr/>
          </p:nvSpPr>
          <p:spPr>
            <a:xfrm>
              <a:off x="5718412" y="6217733"/>
              <a:ext cx="2360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Page 37 PO Workbook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0185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5465" y="2683255"/>
            <a:ext cx="6011335" cy="3903810"/>
          </a:xfrm>
        </p:spPr>
        <p:txBody>
          <a:bodyPr>
            <a:normAutofit fontScale="62500" lnSpcReduction="20000"/>
          </a:bodyPr>
          <a:lstStyle/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refuse to give your PA his Form 13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 to obtain info to fill in own copy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refuse to stamp the Stream number for PA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 issue, PA to take down the serial number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do not allow PA to sign Ballot Box seal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Against the Regulations, Report to Station Master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refuse to allow use of handphone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Speak to the PO and explain that PA will only be texting but will not be calling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refused, ask that PA will message outside the room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still refused, send standby PACABA to Polling Stream every 30 or 60 minutes for messages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If necessary, PA comes out of room to discuss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No data coverage or phones disallowed altogether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Send standby PACABA to Stream every 30-60 minutes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Send standby PACABA to place with coverage to text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US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Potential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8" y="3217333"/>
            <a:ext cx="2434967" cy="227753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132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in Polling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72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Voting Flow in 2-door Polling Stream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795" name="Rectangle 3" descr="Newsprint"/>
          <p:cNvSpPr>
            <a:spLocks noChangeArrowheads="1"/>
          </p:cNvSpPr>
          <p:nvPr/>
        </p:nvSpPr>
        <p:spPr bwMode="auto">
          <a:xfrm>
            <a:off x="3537498" y="1350963"/>
            <a:ext cx="5486400" cy="5029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latin typeface="Corbel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35363" y="1330325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9144000" y="1330325"/>
            <a:ext cx="0" cy="502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348038" y="5230813"/>
            <a:ext cx="28098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3533775" y="2792413"/>
            <a:ext cx="1588" cy="2438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365500" y="6054725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535363" y="6359525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535363" y="6054725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3535363" y="1330325"/>
            <a:ext cx="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394075" y="1939925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94075" y="2778125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981825" y="1558925"/>
            <a:ext cx="1757363" cy="382156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EC Clerks</a:t>
            </a:r>
          </a:p>
        </p:txBody>
      </p:sp>
      <p:sp>
        <p:nvSpPr>
          <p:cNvPr id="33815" name="AutoShape 29"/>
          <p:cNvSpPr>
            <a:spLocks noChangeArrowheads="1"/>
          </p:cNvSpPr>
          <p:nvPr/>
        </p:nvSpPr>
        <p:spPr bwMode="auto">
          <a:xfrm>
            <a:off x="2832100" y="1406525"/>
            <a:ext cx="492125" cy="533400"/>
          </a:xfrm>
          <a:prstGeom prst="sun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rgbClr val="00FFFF"/>
              </a:solidFill>
              <a:latin typeface="Corbel" pitchFamily="34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748213" y="5902325"/>
            <a:ext cx="3859212" cy="37782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Presiding Officer (PO)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12887" y="1802730"/>
            <a:ext cx="1319213" cy="292100"/>
          </a:xfrm>
          <a:prstGeom prst="rect">
            <a:avLst/>
          </a:prstGeom>
          <a:solidFill>
            <a:schemeClr val="tx1"/>
          </a:solidFill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DejaVu LGC Sans" charset="0"/>
                <a:cs typeface="Calibri" pitchFamily="34" charset="0"/>
              </a:rPr>
              <a:t>Police Officer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38763" y="2600325"/>
            <a:ext cx="1195387" cy="292100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Ballot Boxes</a:t>
            </a:r>
          </a:p>
        </p:txBody>
      </p:sp>
      <p:cxnSp>
        <p:nvCxnSpPr>
          <p:cNvPr id="34" name="AutoShape 34"/>
          <p:cNvCxnSpPr>
            <a:cxnSpLocks noChangeShapeType="1"/>
          </p:cNvCxnSpPr>
          <p:nvPr/>
        </p:nvCxnSpPr>
        <p:spPr bwMode="auto">
          <a:xfrm flipV="1">
            <a:off x="1143000" y="1893888"/>
            <a:ext cx="4332288" cy="1535112"/>
          </a:xfrm>
          <a:prstGeom prst="curvedConnector3">
            <a:avLst>
              <a:gd name="adj1" fmla="val 34565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35"/>
          <p:cNvCxnSpPr>
            <a:cxnSpLocks noChangeShapeType="1"/>
            <a:stCxn id="37" idx="2"/>
            <a:endCxn id="38" idx="2"/>
          </p:cNvCxnSpPr>
          <p:nvPr/>
        </p:nvCxnSpPr>
        <p:spPr bwMode="auto">
          <a:xfrm rot="16200000" flipH="1">
            <a:off x="5961857" y="1635919"/>
            <a:ext cx="1587" cy="517525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37"/>
          <p:cNvCxnSpPr>
            <a:cxnSpLocks noChangeShapeType="1"/>
            <a:stCxn id="38" idx="2"/>
            <a:endCxn id="39" idx="2"/>
          </p:cNvCxnSpPr>
          <p:nvPr/>
        </p:nvCxnSpPr>
        <p:spPr bwMode="auto">
          <a:xfrm rot="16200000" flipH="1">
            <a:off x="6489700" y="1625601"/>
            <a:ext cx="1587" cy="538162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549900" y="1544638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1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6067425" y="1544638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2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6605588" y="1544638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3</a:t>
            </a:r>
          </a:p>
        </p:txBody>
      </p:sp>
      <p:cxnSp>
        <p:nvCxnSpPr>
          <p:cNvPr id="40" name="AutoShape 41"/>
          <p:cNvCxnSpPr>
            <a:cxnSpLocks noChangeShapeType="1"/>
            <a:stCxn id="39" idx="2"/>
            <a:endCxn id="33808" idx="3"/>
          </p:cNvCxnSpPr>
          <p:nvPr/>
        </p:nvCxnSpPr>
        <p:spPr bwMode="auto">
          <a:xfrm rot="5400000">
            <a:off x="5118895" y="1615281"/>
            <a:ext cx="1360487" cy="1917701"/>
          </a:xfrm>
          <a:prstGeom prst="curvedConnector4">
            <a:avLst>
              <a:gd name="adj1" fmla="val 37398"/>
              <a:gd name="adj2" fmla="val 111921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2079625" y="3425825"/>
            <a:ext cx="1220788" cy="1134259"/>
          </a:xfrm>
          <a:prstGeom prst="rect">
            <a:avLst/>
          </a:prstGeom>
          <a:solidFill>
            <a:srgbClr val="F1D5D3"/>
          </a:solidFill>
          <a:ln w="57150" cmpd="thickThin" algn="ctr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Polling stream room </a:t>
            </a:r>
          </a:p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 doors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675063" y="2092325"/>
            <a:ext cx="842962" cy="376238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Enter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3619500" y="5292725"/>
            <a:ext cx="746125" cy="376238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Exit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7534275" y="3148013"/>
            <a:ext cx="1457325" cy="1143000"/>
            <a:chOff x="3746500" y="3463925"/>
            <a:chExt cx="1457325" cy="1143000"/>
          </a:xfrm>
        </p:grpSpPr>
        <p:sp>
          <p:nvSpPr>
            <p:cNvPr id="33806" name="Rectangle 16" descr="Dark upward diagonal"/>
            <p:cNvSpPr>
              <a:spLocks noChangeArrowheads="1"/>
            </p:cNvSpPr>
            <p:nvPr/>
          </p:nvSpPr>
          <p:spPr bwMode="auto">
            <a:xfrm rot="5400000">
              <a:off x="3455988" y="3754437"/>
              <a:ext cx="1143000" cy="561975"/>
            </a:xfrm>
            <a:prstGeom prst="rect">
              <a:avLst/>
            </a:prstGeom>
            <a:pattFill prst="pct60">
              <a:fgClr>
                <a:schemeClr val="bg2"/>
              </a:fgClr>
              <a:bgClr>
                <a:srgbClr val="FCFED2"/>
              </a:bgClr>
            </a:pattFill>
            <a:ln w="38100" cmpd="thickThin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195763" y="3768725"/>
              <a:ext cx="1008062" cy="603250"/>
            </a:xfrm>
            <a:prstGeom prst="rect">
              <a:avLst/>
            </a:prstGeom>
            <a:solidFill>
              <a:srgbClr val="00FFFF"/>
            </a:solidFill>
            <a:ln w="57150" cmpd="thickThin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n-US" b="1" dirty="0">
                  <a:solidFill>
                    <a:srgbClr val="A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Polling Agents</a:t>
              </a: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 rot="-5400000">
              <a:off x="3846513" y="4051300"/>
              <a:ext cx="331788" cy="3762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rbel" pitchFamily="34" charset="0"/>
                </a:rPr>
                <a:t>1</a:t>
              </a:r>
            </a:p>
          </p:txBody>
        </p:sp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 rot="-5400000">
              <a:off x="3846513" y="3643313"/>
              <a:ext cx="331787" cy="376237"/>
            </a:xfrm>
            <a:prstGeom prst="rect">
              <a:avLst/>
            </a:prstGeom>
            <a:solidFill>
              <a:srgbClr val="FF0066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pitchFamily="34" charset="0"/>
                </a:rPr>
                <a:t>2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4800" y="3124200"/>
            <a:ext cx="609600" cy="31242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EC </a:t>
            </a:r>
            <a:r>
              <a:rPr lang="en-US" dirty="0" err="1">
                <a:solidFill>
                  <a:srgbClr val="FF0000"/>
                </a:solidFill>
              </a:rPr>
              <a:t>Barung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835" name="TextBox 3"/>
          <p:cNvSpPr txBox="1">
            <a:spLocks noChangeArrowheads="1"/>
          </p:cNvSpPr>
          <p:nvPr/>
        </p:nvSpPr>
        <p:spPr bwMode="auto">
          <a:xfrm>
            <a:off x="228600" y="1285875"/>
            <a:ext cx="1219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– Situated outside the Stream </a:t>
            </a:r>
          </a:p>
        </p:txBody>
      </p:sp>
      <p:grpSp>
        <p:nvGrpSpPr>
          <p:cNvPr id="4" name="Group 1"/>
          <p:cNvGrpSpPr/>
          <p:nvPr/>
        </p:nvGrpSpPr>
        <p:grpSpPr>
          <a:xfrm rot="10800000">
            <a:off x="4518025" y="2911475"/>
            <a:ext cx="673100" cy="1676400"/>
            <a:chOff x="7404100" y="2778125"/>
            <a:chExt cx="673100" cy="1676400"/>
          </a:xfrm>
        </p:grpSpPr>
        <p:sp>
          <p:nvSpPr>
            <p:cNvPr id="33807" name="Rectangle 21"/>
            <p:cNvSpPr>
              <a:spLocks noChangeArrowheads="1"/>
            </p:cNvSpPr>
            <p:nvPr/>
          </p:nvSpPr>
          <p:spPr bwMode="auto">
            <a:xfrm>
              <a:off x="7404100" y="27781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33808" name="Rectangle 22"/>
            <p:cNvSpPr>
              <a:spLocks noChangeArrowheads="1"/>
            </p:cNvSpPr>
            <p:nvPr/>
          </p:nvSpPr>
          <p:spPr bwMode="auto">
            <a:xfrm>
              <a:off x="7404100" y="37687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7445375" y="44545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7404100" y="37687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404100" y="34639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7404100" y="27781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 flipV="1"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cxnSp>
        <p:nvCxnSpPr>
          <p:cNvPr id="41" name="AutoShape 42"/>
          <p:cNvCxnSpPr>
            <a:cxnSpLocks noChangeShapeType="1"/>
          </p:cNvCxnSpPr>
          <p:nvPr/>
        </p:nvCxnSpPr>
        <p:spPr bwMode="auto">
          <a:xfrm flipV="1">
            <a:off x="4518025" y="3331767"/>
            <a:ext cx="1281113" cy="42267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43"/>
          <p:cNvCxnSpPr>
            <a:cxnSpLocks noChangeShapeType="1"/>
          </p:cNvCxnSpPr>
          <p:nvPr/>
        </p:nvCxnSpPr>
        <p:spPr bwMode="auto">
          <a:xfrm rot="5400000">
            <a:off x="3832225" y="3746500"/>
            <a:ext cx="1676400" cy="228600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684162" y="4613370"/>
            <a:ext cx="2406650" cy="324191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Polling Booths</a:t>
            </a:r>
          </a:p>
        </p:txBody>
      </p:sp>
      <p:sp>
        <p:nvSpPr>
          <p:cNvPr id="97" name="Text Box 40"/>
          <p:cNvSpPr txBox="1">
            <a:spLocks noChangeArrowheads="1"/>
          </p:cNvSpPr>
          <p:nvPr/>
        </p:nvSpPr>
        <p:spPr bwMode="auto">
          <a:xfrm>
            <a:off x="6829425" y="3226844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4</a:t>
            </a:r>
          </a:p>
        </p:txBody>
      </p:sp>
      <p:pic>
        <p:nvPicPr>
          <p:cNvPr id="54" name="Picture 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103" y="3228379"/>
            <a:ext cx="10318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1" descr="C:\Users\Toshiba\AppData\Local\Microsoft\Windows\Temporary Internet Files\Content.IE5\AY339V1U\MC900199107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592763" y="4771941"/>
            <a:ext cx="141763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Possible arrangement of A Polling Stream with 1 Door</a:t>
            </a:r>
          </a:p>
        </p:txBody>
      </p:sp>
      <p:pic>
        <p:nvPicPr>
          <p:cNvPr id="4" name="Picture 3" descr="screen-capture-1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7298" y="1896195"/>
            <a:ext cx="6579694" cy="46369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332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4368" y="2676939"/>
            <a:ext cx="5315993" cy="3951434"/>
          </a:xfrm>
        </p:spPr>
        <p:txBody>
          <a:bodyPr>
            <a:normAutofit fontScale="70000" lnSpcReduction="20000"/>
          </a:bodyPr>
          <a:lstStyle/>
          <a:p>
            <a:pPr marL="268288" lvl="0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/>
              <a:t>Voter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enters Polling Stream &amp; goes to EC Clerk 1</a:t>
            </a:r>
          </a:p>
          <a:p>
            <a:pPr marL="268288" lvl="0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EC Clerk 1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Checks Voter’s hands, verify the Voter’s </a:t>
            </a:r>
            <a:r>
              <a:rPr lang="en-US" dirty="0" err="1">
                <a:solidFill>
                  <a:schemeClr val="tx1"/>
                </a:solidFill>
              </a:rPr>
              <a:t>MyKad</a:t>
            </a:r>
            <a:r>
              <a:rPr lang="en-US" dirty="0">
                <a:solidFill>
                  <a:schemeClr val="tx1"/>
                </a:solidFill>
              </a:rPr>
              <a:t> &amp; make face identification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Reads out Voter’s Serial number, MyKad number &amp; name</a:t>
            </a:r>
          </a:p>
          <a:p>
            <a:pPr marL="268288" lvl="0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EC Clerk 2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Mark Voter’s left index finger with indelible ink</a:t>
            </a:r>
          </a:p>
          <a:p>
            <a:pPr marL="268288" lvl="0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EC Clerk 3</a:t>
            </a:r>
            <a:r>
              <a:rPr lang="en-US" dirty="0">
                <a:solidFill>
                  <a:schemeClr val="bg1"/>
                </a:solidFill>
              </a:rPr>
              <a:t>p Ballot Paper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Stamps and tears Ballot Paper from ballot book  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Folds and hands Ballot Paper over to Voter</a:t>
            </a:r>
          </a:p>
          <a:p>
            <a:pPr marL="268288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/>
              <a:t>Voter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Goes to Polling Booth to mark Ballot Paper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Drops Ballot Paper into Ballot Box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Voter leaves the Polling Stream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in the Polling Stream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4A903E-78A4-399E-C6FF-3590F6B3B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0" y="1964724"/>
            <a:ext cx="3289685" cy="45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28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4453" y="2457441"/>
            <a:ext cx="7408333" cy="27507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Official document with name photo, MyKad number issued by authorised government department</a:t>
            </a:r>
          </a:p>
          <a:p>
            <a:r>
              <a:rPr lang="en-US" dirty="0">
                <a:solidFill>
                  <a:srgbClr val="000000"/>
                </a:solidFill>
              </a:rPr>
              <a:t>MyKad or Police/Army Service Card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Report receipt KPPK11 or Temporary IC KPPK09 certified by JPN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KPPK11 do not carry photo</a:t>
            </a:r>
          </a:p>
          <a:p>
            <a:r>
              <a:rPr lang="en-US" dirty="0">
                <a:solidFill>
                  <a:srgbClr val="000000"/>
                </a:solidFill>
              </a:rPr>
              <a:t>International passport</a:t>
            </a:r>
          </a:p>
          <a:p>
            <a:r>
              <a:rPr lang="en-US" dirty="0">
                <a:solidFill>
                  <a:srgbClr val="000000"/>
                </a:solidFill>
              </a:rPr>
              <a:t>Driving license with photo</a:t>
            </a:r>
          </a:p>
          <a:p>
            <a:r>
              <a:rPr lang="en-US" strike="sngStrike" dirty="0">
                <a:solidFill>
                  <a:srgbClr val="FF0000"/>
                </a:solidFill>
              </a:rPr>
              <a:t>Department access card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Identity Documents accepted by EC</a:t>
            </a:r>
          </a:p>
        </p:txBody>
      </p:sp>
      <p:pic>
        <p:nvPicPr>
          <p:cNvPr id="8" name="Picture 4" descr="C:\TAKLIMAT PILIHAN RAYA\SPR USE\KP CUSTOM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39" y="5061887"/>
            <a:ext cx="2435293" cy="1525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TAKLIMAT PILIHAN RAYA\SPR USE\paspotCUS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85" y="5061887"/>
            <a:ext cx="2431972" cy="154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TAKLIMAT PILIHAN RAYA\SPR USE\LESEN CUS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453" y="5061887"/>
            <a:ext cx="2403418" cy="1525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CC0762-46CC-9375-869A-CCFE41AB5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19" y="3905589"/>
            <a:ext cx="1866900" cy="10033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E3AFF5-B97D-2752-2CF4-11D29BD6B151}"/>
              </a:ext>
            </a:extLst>
          </p:cNvPr>
          <p:cNvCxnSpPr>
            <a:cxnSpLocks/>
          </p:cNvCxnSpPr>
          <p:nvPr/>
        </p:nvCxnSpPr>
        <p:spPr>
          <a:xfrm>
            <a:off x="4201297" y="3683012"/>
            <a:ext cx="107322" cy="222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0078EE-BAC5-E736-1979-B78D04015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278389"/>
            <a:ext cx="1866900" cy="11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03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2687" y="2498571"/>
            <a:ext cx="5886787" cy="408849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MY" sz="2600" dirty="0">
                <a:solidFill>
                  <a:srgbClr val="000000"/>
                </a:solidFill>
              </a:rPr>
              <a:t>EC Clerk 1 will</a:t>
            </a:r>
          </a:p>
          <a:p>
            <a:pPr>
              <a:lnSpc>
                <a:spcPct val="110000"/>
              </a:lnSpc>
            </a:pPr>
            <a:r>
              <a:rPr lang="en-MY" sz="2600" dirty="0">
                <a:solidFill>
                  <a:srgbClr val="000000"/>
                </a:solidFill>
              </a:rPr>
              <a:t>check Voter’s fingers not marked with ink</a:t>
            </a:r>
          </a:p>
          <a:p>
            <a:pPr>
              <a:lnSpc>
                <a:spcPct val="110000"/>
              </a:lnSpc>
            </a:pPr>
            <a:r>
              <a:rPr lang="en-MY" sz="2600" dirty="0">
                <a:solidFill>
                  <a:srgbClr val="000000"/>
                </a:solidFill>
              </a:rPr>
              <a:t>verify identity of Voter from Voter’s identity documents and MyKad name &amp; number same as in Electoral Roll</a:t>
            </a:r>
          </a:p>
          <a:p>
            <a:pPr lvl="1">
              <a:lnSpc>
                <a:spcPct val="110000"/>
              </a:lnSpc>
            </a:pPr>
            <a:r>
              <a:rPr lang="en-MY" sz="2300" dirty="0">
                <a:solidFill>
                  <a:srgbClr val="000000"/>
                </a:solidFill>
              </a:rPr>
              <a:t>Must </a:t>
            </a:r>
            <a:r>
              <a:rPr lang="en-MY" sz="2300" dirty="0">
                <a:solidFill>
                  <a:srgbClr val="FF0000"/>
                </a:solidFill>
              </a:rPr>
              <a:t>look at face </a:t>
            </a:r>
            <a:r>
              <a:rPr lang="en-MY" sz="2300" dirty="0">
                <a:solidFill>
                  <a:srgbClr val="000000"/>
                </a:solidFill>
              </a:rPr>
              <a:t>of Voter</a:t>
            </a:r>
          </a:p>
          <a:p>
            <a:pPr lvl="2">
              <a:lnSpc>
                <a:spcPct val="110000"/>
              </a:lnSpc>
            </a:pPr>
            <a:r>
              <a:rPr lang="en-MY" sz="2100" dirty="0">
                <a:solidFill>
                  <a:srgbClr val="000000"/>
                </a:solidFill>
              </a:rPr>
              <a:t>Bring to attention of PO if not done</a:t>
            </a:r>
          </a:p>
          <a:p>
            <a:pPr>
              <a:lnSpc>
                <a:spcPct val="110000"/>
              </a:lnSpc>
            </a:pPr>
            <a:r>
              <a:rPr lang="en-MY" sz="2600" dirty="0">
                <a:solidFill>
                  <a:srgbClr val="000000"/>
                </a:solidFill>
              </a:rPr>
              <a:t>call out number, name of Voter &amp; new (or old) MyKad number</a:t>
            </a:r>
          </a:p>
          <a:p>
            <a:pPr lvl="1">
              <a:lnSpc>
                <a:spcPct val="110000"/>
              </a:lnSpc>
            </a:pPr>
            <a:r>
              <a:rPr lang="en-MY" sz="2300" dirty="0">
                <a:solidFill>
                  <a:srgbClr val="000000"/>
                </a:solidFill>
              </a:rPr>
              <a:t>Name and MyKad number from Electoral Roll, </a:t>
            </a:r>
            <a:r>
              <a:rPr lang="en-MY" sz="2300" dirty="0">
                <a:solidFill>
                  <a:srgbClr val="FF0000"/>
                </a:solidFill>
              </a:rPr>
              <a:t>not from MyKad</a:t>
            </a:r>
          </a:p>
          <a:p>
            <a:pPr>
              <a:lnSpc>
                <a:spcPct val="110000"/>
              </a:lnSpc>
            </a:pPr>
            <a:r>
              <a:rPr lang="en-MY" sz="2600" dirty="0">
                <a:solidFill>
                  <a:srgbClr val="000000"/>
                </a:solidFill>
              </a:rPr>
              <a:t>pass MyKad to Clerk 2 for second verification</a:t>
            </a:r>
          </a:p>
          <a:p>
            <a:pPr>
              <a:lnSpc>
                <a:spcPct val="110000"/>
              </a:lnSpc>
            </a:pPr>
            <a:r>
              <a:rPr lang="en-MY" sz="2600" dirty="0">
                <a:solidFill>
                  <a:srgbClr val="000000"/>
                </a:solidFill>
              </a:rPr>
              <a:t>mark off Voter’s name from Electoral Roll after Clerk 2 mark Voter’s finger </a:t>
            </a:r>
          </a:p>
          <a:p>
            <a:pPr lvl="1">
              <a:lnSpc>
                <a:spcPct val="110000"/>
              </a:lnSpc>
            </a:pPr>
            <a:r>
              <a:rPr lang="en-MY" sz="2300" dirty="0">
                <a:solidFill>
                  <a:srgbClr val="000000"/>
                </a:solidFill>
              </a:rPr>
              <a:t>May not write down Ballot Paper serial number against Electoral Roll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EC Clerk 1: Verifying Identity of Voter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9" name="Picture 8" descr="IMG_0002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234" y="2714488"/>
            <a:ext cx="2421898" cy="19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EB2AA-5C3D-E31A-2230-F75C60D1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38" y="1245844"/>
            <a:ext cx="2519225" cy="1416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2803-BFA1-A94A-F6F1-C5202ADB1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5155564"/>
            <a:ext cx="2481464" cy="14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34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fld id="{0F140E0C-69C9-4C07-998A-F7931EC09672}" type="slidenum">
              <a:rPr lang="en-GB">
                <a:solidFill>
                  <a:srgbClr val="FFFFFF"/>
                </a:solidFill>
              </a:rPr>
              <a:pPr eaLnBrk="1" hangingPunct="1"/>
              <a:t>78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Electoral Roll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B5DAA2-87C4-D232-F89F-09C55F34533C}"/>
              </a:ext>
            </a:extLst>
          </p:cNvPr>
          <p:cNvGrpSpPr/>
          <p:nvPr/>
        </p:nvGrpSpPr>
        <p:grpSpPr>
          <a:xfrm>
            <a:off x="792782" y="1309271"/>
            <a:ext cx="7566448" cy="5548729"/>
            <a:chOff x="792782" y="1309271"/>
            <a:chExt cx="7566448" cy="5548729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2782" y="1309271"/>
              <a:ext cx="7566448" cy="5548729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/>
            <p:cNvGrpSpPr/>
            <p:nvPr/>
          </p:nvGrpSpPr>
          <p:grpSpPr>
            <a:xfrm>
              <a:off x="3911829" y="2702158"/>
              <a:ext cx="1071862" cy="1106329"/>
              <a:chOff x="3716667" y="840117"/>
              <a:chExt cx="1139665" cy="1212914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71773" y="840117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4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10800000">
                <a:off x="3716667" y="1759940"/>
                <a:ext cx="1139665" cy="293091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 rot="10800000">
                <a:off x="4292976" y="1409622"/>
                <a:ext cx="0" cy="337758"/>
              </a:xfrm>
              <a:prstGeom prst="line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7160014" y="1828276"/>
              <a:ext cx="748112" cy="1080795"/>
              <a:chOff x="7940381" y="153524"/>
              <a:chExt cx="795435" cy="118492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131598" y="753668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1</a:t>
                </a: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7940381" y="153524"/>
                <a:ext cx="795435" cy="643410"/>
                <a:chOff x="7940381" y="153524"/>
                <a:chExt cx="795435" cy="64341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7940381" y="153524"/>
                  <a:ext cx="795435" cy="293091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8313013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Group 36"/>
            <p:cNvGrpSpPr/>
            <p:nvPr/>
          </p:nvGrpSpPr>
          <p:grpSpPr>
            <a:xfrm>
              <a:off x="1800148" y="2725188"/>
              <a:ext cx="609419" cy="1116419"/>
              <a:chOff x="1556715" y="829054"/>
              <a:chExt cx="647969" cy="1223976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682875" y="829054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3</a:t>
                </a: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 rot="10800000">
                <a:off x="1556715" y="1398559"/>
                <a:ext cx="647969" cy="654471"/>
                <a:chOff x="8405743" y="142463"/>
                <a:chExt cx="647969" cy="65447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405743" y="142463"/>
                  <a:ext cx="647969" cy="257385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8720305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Group 37"/>
            <p:cNvGrpSpPr/>
            <p:nvPr/>
          </p:nvGrpSpPr>
          <p:grpSpPr>
            <a:xfrm>
              <a:off x="1363456" y="2735292"/>
              <a:ext cx="397101" cy="1106329"/>
              <a:chOff x="626890" y="827474"/>
              <a:chExt cx="422219" cy="121291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26890" y="827474"/>
                <a:ext cx="414495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2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 rot="10800000">
                <a:off x="634613" y="1396979"/>
                <a:ext cx="414496" cy="643409"/>
                <a:chOff x="7887825" y="153525"/>
                <a:chExt cx="414496" cy="643409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887825" y="153525"/>
                  <a:ext cx="414496" cy="257402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8102797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3C7767-D51B-EC44-E959-0DF87761C83E}"/>
              </a:ext>
            </a:extLst>
          </p:cNvPr>
          <p:cNvGrpSpPr/>
          <p:nvPr/>
        </p:nvGrpSpPr>
        <p:grpSpPr>
          <a:xfrm>
            <a:off x="1363456" y="6037155"/>
            <a:ext cx="5428871" cy="338554"/>
            <a:chOff x="1370720" y="5296851"/>
            <a:chExt cx="5428871" cy="338554"/>
          </a:xfrm>
        </p:grpSpPr>
        <p:cxnSp>
          <p:nvCxnSpPr>
            <p:cNvPr id="54" name="Straight Connector 53"/>
            <p:cNvCxnSpPr>
              <a:cxnSpLocks/>
            </p:cNvCxnSpPr>
            <p:nvPr/>
          </p:nvCxnSpPr>
          <p:spPr>
            <a:xfrm flipH="1">
              <a:off x="1370720" y="5476092"/>
              <a:ext cx="499229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402928" y="5296851"/>
              <a:ext cx="396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8452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5501196" cy="43010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EC Clerk 2 will check Voter’s left forefinger for any previous marking</a:t>
            </a:r>
          </a:p>
          <a:p>
            <a:r>
              <a:rPr lang="en-US" dirty="0"/>
              <a:t>If none, Voter’s left forefinger will be dipped into ink until first joint</a:t>
            </a:r>
          </a:p>
          <a:p>
            <a:pPr lvl="1"/>
            <a:r>
              <a:rPr lang="en-US" dirty="0"/>
              <a:t>Use other fingers on left hand if Voter do not have left forefinger</a:t>
            </a:r>
          </a:p>
          <a:p>
            <a:pPr lvl="1"/>
            <a:r>
              <a:rPr lang="en-US" dirty="0"/>
              <a:t>If none, use fingers on right hand</a:t>
            </a:r>
          </a:p>
          <a:p>
            <a:pPr lvl="1"/>
            <a:r>
              <a:rPr lang="en-US" dirty="0"/>
              <a:t>Brush used only if Voter has no arms</a:t>
            </a:r>
          </a:p>
          <a:p>
            <a:r>
              <a:rPr lang="en-US" dirty="0"/>
              <a:t>Ballot Paper is issued by EC Clerk 3 and name marked off by EC Clerk 1 AFTER finger is marked</a:t>
            </a:r>
          </a:p>
          <a:p>
            <a:r>
              <a:rPr lang="en-US" dirty="0"/>
              <a:t>No marking of finger = No issue of Ballot Paper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Clerk 2: Using Indelible Ink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401" y="2609423"/>
            <a:ext cx="1853561" cy="138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1FED0-483D-5E76-6E11-C4142E8B7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00" y="4358312"/>
            <a:ext cx="1853561" cy="22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27" y="4315440"/>
            <a:ext cx="3289300" cy="2463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675466"/>
            <a:ext cx="4997659" cy="39115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Malaysian citizen</a:t>
            </a:r>
          </a:p>
          <a:p>
            <a:pPr>
              <a:lnSpc>
                <a:spcPct val="120000"/>
              </a:lnSpc>
            </a:pPr>
            <a:r>
              <a:rPr lang="en-US" dirty="0"/>
              <a:t>21 years and above</a:t>
            </a:r>
          </a:p>
          <a:p>
            <a:pPr>
              <a:lnSpc>
                <a:spcPct val="120000"/>
              </a:lnSpc>
            </a:pPr>
            <a:r>
              <a:rPr lang="en-US" dirty="0"/>
              <a:t>Not charged in Court for any criminal offense in the last 5 years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Traffic offenses excluded</a:t>
            </a:r>
          </a:p>
          <a:p>
            <a:pPr>
              <a:lnSpc>
                <a:spcPct val="120000"/>
              </a:lnSpc>
            </a:pPr>
            <a:r>
              <a:rPr lang="en-US" dirty="0"/>
              <a:t>Not a discharged prisoner within the last 5 years under Elections Offenses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registered under Prevention of Crime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an </a:t>
            </a:r>
            <a:r>
              <a:rPr lang="en-US" dirty="0" err="1"/>
              <a:t>undischarged</a:t>
            </a:r>
            <a:r>
              <a:rPr lang="en-US" dirty="0"/>
              <a:t> bankrupt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can be a Polling and Counting Agent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95F9571F-A3F9-3F6A-5AB9-85413161651A}"/>
              </a:ext>
            </a:extLst>
          </p:cNvPr>
          <p:cNvSpPr/>
          <p:nvPr/>
        </p:nvSpPr>
        <p:spPr>
          <a:xfrm>
            <a:off x="3657600" y="2275367"/>
            <a:ext cx="2212127" cy="1010093"/>
          </a:xfrm>
          <a:prstGeom prst="cloudCallout">
            <a:avLst>
              <a:gd name="adj1" fmla="val -54478"/>
              <a:gd name="adj2" fmla="val 510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Waiting for the change</a:t>
            </a:r>
          </a:p>
        </p:txBody>
      </p:sp>
    </p:spTree>
    <p:extLst>
      <p:ext uri="{BB962C8B-B14F-4D97-AF65-F5344CB8AC3E}">
        <p14:creationId xmlns:p14="http://schemas.microsoft.com/office/powerpoint/2010/main" val="4275730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Finger Marking with Indelible Ink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563363"/>
            <a:ext cx="3611984" cy="493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69184" y="3209444"/>
            <a:ext cx="5408298" cy="3617529"/>
            <a:chOff x="947798" y="2207632"/>
            <a:chExt cx="8808595" cy="5891936"/>
          </a:xfrm>
        </p:grpSpPr>
        <p:sp>
          <p:nvSpPr>
            <p:cNvPr id="12" name="Right Brace 11"/>
            <p:cNvSpPr/>
            <p:nvPr/>
          </p:nvSpPr>
          <p:spPr>
            <a:xfrm rot="13391465">
              <a:off x="2664042" y="3146029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47798" y="2207632"/>
              <a:ext cx="8808595" cy="5891936"/>
              <a:chOff x="785565" y="2049464"/>
              <a:chExt cx="8808595" cy="5891936"/>
            </a:xfrm>
          </p:grpSpPr>
          <p:pic>
            <p:nvPicPr>
              <p:cNvPr id="24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65" y="2049464"/>
                <a:ext cx="5770991" cy="5770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39826" y="2419759"/>
                <a:ext cx="6054334" cy="5521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137706" y="5532692"/>
              <a:ext cx="4268741" cy="606292"/>
              <a:chOff x="2975473" y="5388172"/>
              <a:chExt cx="4268741" cy="60629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92778" y="5595154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KANAN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75473" y="5388172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KIRI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4001187" y="4010584"/>
              <a:ext cx="338927" cy="489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16" name="Oval 15"/>
            <p:cNvSpPr/>
            <p:nvPr/>
          </p:nvSpPr>
          <p:spPr>
            <a:xfrm>
              <a:off x="4310699" y="3569595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704321" y="326751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52457" y="392884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72915" y="328640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 rot="18545670">
              <a:off x="7109863" y="3320400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21" name="Oval 20"/>
            <p:cNvSpPr/>
            <p:nvPr/>
          </p:nvSpPr>
          <p:spPr>
            <a:xfrm>
              <a:off x="5030915" y="414336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432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4B6966-D36E-D11C-AF5D-B13B395CB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50" y="1542056"/>
            <a:ext cx="2160144" cy="1534143"/>
          </a:xfrm>
          <a:prstGeom prst="rect">
            <a:avLst/>
          </a:prstGeom>
        </p:spPr>
      </p:pic>
      <p:pic>
        <p:nvPicPr>
          <p:cNvPr id="12" name="Picture 2" descr="D:\00 toshiba desktop 2011\PACA\Borang, Panduan SPR &amp; Election Strategies\borang-borang yang diisi\Borang 9 Contoh Kertas Undi PKR vs BN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3967" y="4418793"/>
            <a:ext cx="7300032" cy="22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Clerk 3: Issue Ballot Paper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93973" y="1991489"/>
            <a:ext cx="3906966" cy="2528209"/>
          </a:xfrm>
        </p:spPr>
        <p:txBody>
          <a:bodyPr>
            <a:normAutofit fontScale="92500"/>
          </a:bodyPr>
          <a:lstStyle/>
          <a:p>
            <a:r>
              <a:rPr lang="en-US" dirty="0"/>
              <a:t>EC Clerk 3 will stamp Ballot Paper and counterfoil with Stamp of Stream, consistently in the same position and orientation</a:t>
            </a:r>
          </a:p>
          <a:p>
            <a:r>
              <a:rPr lang="en-US" dirty="0"/>
              <a:t>Ballot Paper must be free of any notation or marking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4645151" y="2831909"/>
            <a:ext cx="4305209" cy="17293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If Ballot Paper is torn or smudged or incorrectly marked, Voter may request a replacement Ballot Paper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may issue new one if satisfied not on purpose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Damaged Ballot Paper will be cancelled, recorded and kept in envelope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4767" y="4561249"/>
            <a:ext cx="1809200" cy="668388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MY" sz="2000" b="1" dirty="0">
                <a:latin typeface="DejaVu LGC Sans"/>
              </a:rPr>
              <a:t>EC Clerk 3 will tear here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843967" y="4961682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154" y="5346213"/>
            <a:ext cx="1841813" cy="124085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>
            <a:normAutofit fontScale="92500" lnSpcReduction="10000"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MY" sz="2000" b="1" dirty="0">
                <a:latin typeface="DejaVu LGC Sans"/>
              </a:rPr>
              <a:t>Rubber stamp made by EC Clerk 3 before handing Ballot Paper to voter</a:t>
            </a:r>
          </a:p>
        </p:txBody>
      </p:sp>
      <p:pic>
        <p:nvPicPr>
          <p:cNvPr id="22" name="Picture 21" descr="IMG_0085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065" y="1503522"/>
            <a:ext cx="1684838" cy="1252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65E13-8984-B310-E1B9-1B6B125BC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20" y="5666583"/>
            <a:ext cx="909694" cy="962033"/>
          </a:xfrm>
          <a:prstGeom prst="rect">
            <a:avLst/>
          </a:prstGeom>
        </p:spPr>
      </p:pic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1843967" y="6300548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26553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http://4.bp.blogspot.com/-d1EVh6G5vu0/TaFc3jOWpyI/AAAAAAAADYE/ub-serOx7sc/s400/Voting%2BSteps%2B%252811%2529.jpg"/>
          <p:cNvPicPr>
            <a:picLocks noChangeAspect="1" noChangeArrowheads="1"/>
          </p:cNvPicPr>
          <p:nvPr/>
        </p:nvPicPr>
        <p:blipFill>
          <a:blip r:embed="rId3" cstate="hqprint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96281"/>
            <a:ext cx="5486400" cy="318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5215" y="1217073"/>
            <a:ext cx="95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2" y="2985099"/>
            <a:ext cx="75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338328"/>
            <a:ext cx="305764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DejaVu LGC Sans"/>
              </a:rPr>
              <a:t>Ballot Papers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4089666"/>
            <a:ext cx="8915399" cy="2497399"/>
          </a:xfrm>
        </p:spPr>
        <p:txBody>
          <a:bodyPr>
            <a:normAutofit lnSpcReduction="1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Voter will be issued </a:t>
            </a:r>
            <a:r>
              <a:rPr lang="en-US" u="sng" dirty="0">
                <a:solidFill>
                  <a:srgbClr val="000000"/>
                </a:solidFill>
              </a:rPr>
              <a:t>TWO</a:t>
            </a:r>
            <a:r>
              <a:rPr lang="en-US" dirty="0">
                <a:solidFill>
                  <a:srgbClr val="000000"/>
                </a:solidFill>
              </a:rPr>
              <a:t> ballot papers in simultaneous elections:</a:t>
            </a:r>
          </a:p>
          <a:p>
            <a:pPr lvl="1"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1 Ballot Paper for Parliament (MP)</a:t>
            </a:r>
          </a:p>
          <a:p>
            <a:pPr lvl="1"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1 Ballot Paper for State Assembly (ADUN)</a:t>
            </a:r>
          </a:p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Voters in Kuala Lumpur, Labuan, Putrajaya will receive ONLY </a:t>
            </a:r>
            <a:r>
              <a:rPr lang="en-US" b="1" dirty="0">
                <a:solidFill>
                  <a:srgbClr val="000000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Ballot Paper for Parliament as there are NO state seat in FTs</a:t>
            </a:r>
          </a:p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Voters in Sabah, Sarawak and states where DUNs not dissolved also get only one Ballot Paper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5810A-A10A-11BF-4E69-216736142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6" y="1679960"/>
            <a:ext cx="2398740" cy="232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530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2949" y="3941359"/>
            <a:ext cx="468573" cy="499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210" y="2211858"/>
            <a:ext cx="2382609" cy="4375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000000"/>
                </a:solidFill>
              </a:rPr>
              <a:t>Rubber stamp should be stamped</a:t>
            </a:r>
          </a:p>
          <a:p>
            <a:r>
              <a:rPr lang="en-MY" dirty="0">
                <a:solidFill>
                  <a:srgbClr val="000000"/>
                </a:solidFill>
              </a:rPr>
              <a:t>neatly and wholly</a:t>
            </a:r>
          </a:p>
          <a:p>
            <a:r>
              <a:rPr lang="en-MY" dirty="0">
                <a:solidFill>
                  <a:srgbClr val="000000"/>
                </a:solidFill>
              </a:rPr>
              <a:t>in the middle under serial number</a:t>
            </a:r>
          </a:p>
          <a:p>
            <a:r>
              <a:rPr lang="en-MY" dirty="0">
                <a:solidFill>
                  <a:srgbClr val="000000"/>
                </a:solidFill>
              </a:rPr>
              <a:t>consistently positioned in the Stream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jaVu LGC Sans"/>
              </a:rPr>
              <a:t>Stamping Ballot Paper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19" y="1348421"/>
            <a:ext cx="6323465" cy="55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165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regarding Ballot Papers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03050" y="3260279"/>
            <a:ext cx="4187952" cy="3326787"/>
          </a:xfrm>
        </p:spPr>
        <p:txBody>
          <a:bodyPr>
            <a:normAutofit fontScale="85000" lnSpcReduction="10000"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US" sz="2400" u="sng" dirty="0">
                <a:solidFill>
                  <a:srgbClr val="FF0000"/>
                </a:solidFill>
              </a:rPr>
              <a:t>Stamping one book</a:t>
            </a:r>
          </a:p>
          <a:p>
            <a:pPr>
              <a:lnSpc>
                <a:spcPct val="110000"/>
              </a:lnSpc>
            </a:pPr>
            <a:r>
              <a:rPr lang="en-US" dirty="0"/>
              <a:t>Do not allow multiple stamping to avoid multiple Ballot Papers issued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But may be hard to control as may wish to expedite polling</a:t>
            </a:r>
          </a:p>
          <a:p>
            <a:pPr marL="274320" lvl="1">
              <a:lnSpc>
                <a:spcPct val="110000"/>
              </a:lnSpc>
            </a:pPr>
            <a:r>
              <a:rPr lang="en-US" sz="2400" dirty="0"/>
              <a:t>Do not allow any unused but stamped Ballot Papers at close of Polling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Stamped Ballot Papers to be cancelled immediately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533135"/>
            <a:ext cx="4160180" cy="2639422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u="sng" dirty="0">
                <a:solidFill>
                  <a:srgbClr val="FF0000"/>
                </a:solidFill>
              </a:rPr>
              <a:t>Writing stationery</a:t>
            </a:r>
          </a:p>
          <a:p>
            <a:pPr marL="274320" lvl="1"/>
            <a:r>
              <a:rPr lang="en-US" dirty="0"/>
              <a:t>Clerk 3 may not write on Ballot Paper or Counterfoil or inform Clerk 1 of serial number</a:t>
            </a:r>
          </a:p>
          <a:p>
            <a:pPr marL="553720" lvl="2"/>
            <a:r>
              <a:rPr lang="en-US" dirty="0"/>
              <a:t>Clerk 3 must not have any pen or pencil</a:t>
            </a:r>
          </a:p>
          <a:p>
            <a:pPr marL="553720" lvl="2"/>
            <a:r>
              <a:rPr lang="en-US" dirty="0"/>
              <a:t>Clerks should not talk to each other unless can be heard by all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C9BA86-BE05-ED7F-4BB5-7201A0042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6779"/>
            <a:ext cx="34290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B7D37-4363-CC9A-C28B-1304909D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752509" y="5140620"/>
            <a:ext cx="4041648" cy="1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4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F06E9B-1B02-4977-FE99-74C5D27C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1" y="4062984"/>
            <a:ext cx="1995904" cy="101815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274" y="3114260"/>
            <a:ext cx="6527797" cy="347280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Stream should have 4 EC Clerks: EC Clerk 4’s role is to push Ballot Paper into Ballot Box, usually with a ruler</a:t>
            </a:r>
          </a:p>
          <a:p>
            <a:pPr>
              <a:lnSpc>
                <a:spcPct val="110000"/>
              </a:lnSpc>
            </a:pPr>
            <a:r>
              <a:rPr lang="en-US" dirty="0"/>
              <a:t>Stream may sometimes have only 2 EC Clerks: Tasks of EC Clerk 2 and 3 will be combined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Only EC Clerk 1 may have stationery; EC Clerks 2 and 3 will not have stationery  </a:t>
            </a:r>
          </a:p>
          <a:p>
            <a:pPr>
              <a:lnSpc>
                <a:spcPct val="110000"/>
              </a:lnSpc>
            </a:pPr>
            <a:r>
              <a:rPr lang="en-US" dirty="0"/>
              <a:t>If there is a heavy queue, EC Clerk 2 may assist EC Clerk 1, creating two queues</a:t>
            </a:r>
          </a:p>
          <a:p>
            <a:pPr>
              <a:lnSpc>
                <a:spcPct val="110000"/>
              </a:lnSpc>
            </a:pPr>
            <a:r>
              <a:rPr lang="en-US" dirty="0"/>
              <a:t>Roles may rotate during the day, usually during lunch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Have sympathy, EC officers have no roster or relief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to Roles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265CED-5E3A-6D40-F5FE-51A130A9B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1" y="1634612"/>
            <a:ext cx="2769115" cy="1436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EDDFFF-2FDB-C16E-A20D-D4DA550E7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01" y="5540571"/>
            <a:ext cx="2269161" cy="9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5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AEDEC5D-CCD3-8865-3328-67B8784FF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42" y="5516773"/>
            <a:ext cx="1384081" cy="982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4085"/>
            <a:ext cx="1185628" cy="13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Non-issues regarding Voting process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779463" y="2464187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PA verifying identity</a:t>
            </a:r>
          </a:p>
          <a:p>
            <a:r>
              <a:rPr lang="en-US" dirty="0"/>
              <a:t>PA will be unable to verify identity or ink markings, only Clerks can</a:t>
            </a:r>
          </a:p>
          <a:p>
            <a:r>
              <a:rPr lang="en-US" dirty="0"/>
              <a:t>PA only asks to participate in verification if suspicious</a:t>
            </a:r>
          </a:p>
          <a:p>
            <a:pPr lvl="1"/>
            <a:r>
              <a:rPr lang="en-US" dirty="0"/>
              <a:t>On request, not as a process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779463" y="4627202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Dirty/Damaged Ballot Papers</a:t>
            </a:r>
          </a:p>
          <a:p>
            <a:r>
              <a:rPr lang="en-US" dirty="0"/>
              <a:t>PO may replace Ballot Papers only once for each Voter</a:t>
            </a:r>
          </a:p>
          <a:p>
            <a:pPr lvl="1"/>
            <a:r>
              <a:rPr lang="en-US" dirty="0"/>
              <a:t>Concerns over sufficiency</a:t>
            </a:r>
          </a:p>
          <a:p>
            <a:r>
              <a:rPr lang="en-US" dirty="0"/>
              <a:t>Assist to allay Voter’s concern that the vote will not be counted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710953" y="2464187"/>
            <a:ext cx="365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Randomising</a:t>
            </a:r>
            <a:r>
              <a:rPr lang="en-US" u="sng" dirty="0"/>
              <a:t> Ballot Papers</a:t>
            </a:r>
          </a:p>
          <a:p>
            <a:r>
              <a:rPr lang="en-US" dirty="0"/>
              <a:t>Normally not necessary</a:t>
            </a:r>
          </a:p>
          <a:p>
            <a:pPr lvl="1"/>
            <a:r>
              <a:rPr lang="en-US" dirty="0"/>
              <a:t>It is unlikely PO agrees as it messes up Form 13</a:t>
            </a:r>
          </a:p>
          <a:p>
            <a:r>
              <a:rPr lang="en-US" dirty="0"/>
              <a:t>Beware of other ‘advisories’ from social media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710953" y="4627202"/>
            <a:ext cx="3657600" cy="2057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u="sng" dirty="0"/>
              <a:t>Lost Ballot Papers</a:t>
            </a:r>
          </a:p>
          <a:p>
            <a:r>
              <a:rPr lang="en-US" sz="1900" dirty="0"/>
              <a:t>Any Ballot Papers left behind will be recorded in Form 763 with any other incidents</a:t>
            </a:r>
          </a:p>
          <a:p>
            <a:r>
              <a:rPr lang="en-US" sz="1900" dirty="0"/>
              <a:t>Ballot Paper will be kept in Damaged Ballot envelope</a:t>
            </a:r>
          </a:p>
          <a:p>
            <a:pPr lvl="1"/>
            <a:r>
              <a:rPr lang="en-US" sz="1500" dirty="0"/>
              <a:t>Request PO to cancel Ballot 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730" y="2994085"/>
            <a:ext cx="1003716" cy="1167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E4DAC-F063-943F-9DB9-482D53C83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" y="5204976"/>
            <a:ext cx="1018717" cy="6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671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4FF9-60E0-FAFE-1D0F-8E8F9891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Other PAs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0A68A-5D40-BDE8-76B6-C79FF9CC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C35C-FC66-0B8D-001F-E44D8DEE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9F269-0A12-7C7E-AF71-48A105A2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E9A26-F13E-44C6-916D-C0410E4F6E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3225112"/>
            <a:ext cx="3822192" cy="33619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Make friends with other PAs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They may not be party supporters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They can back up for you during toilet breaks</a:t>
            </a:r>
          </a:p>
          <a:p>
            <a:pPr>
              <a:lnSpc>
                <a:spcPct val="110000"/>
              </a:lnSpc>
            </a:pPr>
            <a:r>
              <a:rPr lang="en-GB" dirty="0"/>
              <a:t>But watch out if they write down Voter number in sequence of arrival</a:t>
            </a:r>
          </a:p>
          <a:p>
            <a:pPr>
              <a:lnSpc>
                <a:spcPct val="110000"/>
              </a:lnSpc>
            </a:pPr>
            <a:r>
              <a:rPr lang="en-GB" dirty="0"/>
              <a:t>If they communicate or bring out Voter numbers, inform PO 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Violates s5(2) at back of Secrecy Oath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021A32-A599-E1B0-5698-D597E71FAAB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5" y="3095625"/>
            <a:ext cx="4305207" cy="28956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D3715-AD16-ABA4-036A-F58C429DB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19863" r="15880" b="6058"/>
          <a:stretch/>
        </p:blipFill>
        <p:spPr>
          <a:xfrm>
            <a:off x="1331974" y="1692086"/>
            <a:ext cx="2511554" cy="15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220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16104" y="2546302"/>
            <a:ext cx="5834257" cy="4040764"/>
          </a:xfrm>
        </p:spPr>
        <p:txBody>
          <a:bodyPr>
            <a:normAutofit fontScale="92500"/>
          </a:bodyPr>
          <a:lstStyle/>
          <a:p>
            <a:r>
              <a:rPr lang="en-US" dirty="0"/>
              <a:t>Keep track of hourly Voter turnout</a:t>
            </a:r>
          </a:p>
          <a:p>
            <a:pPr lvl="1"/>
            <a:r>
              <a:rPr lang="en-US" dirty="0"/>
              <a:t>Keep your own count and agree with number of Voters cancelled off your Electoral Roll</a:t>
            </a:r>
          </a:p>
          <a:p>
            <a:r>
              <a:rPr lang="en-US" dirty="0"/>
              <a:t>PO will keep track using Form 720 or app</a:t>
            </a:r>
          </a:p>
          <a:p>
            <a:pPr lvl="1"/>
            <a:r>
              <a:rPr lang="en-US" dirty="0"/>
              <a:t>PO will inform EC or RO of hourly turnout or instruct police officer to do so</a:t>
            </a:r>
          </a:p>
          <a:p>
            <a:pPr lvl="1"/>
            <a:r>
              <a:rPr lang="en-US" dirty="0"/>
              <a:t>Agree your count with PO Form 720 regularly</a:t>
            </a:r>
          </a:p>
          <a:p>
            <a:r>
              <a:rPr lang="en-US" dirty="0"/>
              <a:t>Report the cumulative turnout to Your Station Master every hour, if requested</a:t>
            </a:r>
          </a:p>
          <a:p>
            <a:r>
              <a:rPr lang="en-US" dirty="0"/>
              <a:t>Final voter turnout on Form 720 should agree with Form 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Voter turnout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566684"/>
            <a:ext cx="2922465" cy="1944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FDA1D-9F56-C8F5-A79C-1765B8EA6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2" y="2267413"/>
            <a:ext cx="1677339" cy="22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85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4808" y="1822530"/>
            <a:ext cx="3843866" cy="48171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To be issued by PO where Ballot Paper is refused</a:t>
            </a:r>
          </a:p>
          <a:p>
            <a:pPr marL="446088" lvl="1" indent="-261938">
              <a:buFont typeface="+mj-lt"/>
              <a:buAutoNum type="arabicPeriod"/>
            </a:pPr>
            <a:r>
              <a:rPr lang="en-US" dirty="0"/>
              <a:t>Voter refused to show finger</a:t>
            </a:r>
          </a:p>
          <a:p>
            <a:pPr marL="446088" lvl="1" indent="-261938">
              <a:buFont typeface="+mj-lt"/>
              <a:buAutoNum type="arabicPeriod"/>
            </a:pPr>
            <a:r>
              <a:rPr lang="en-US" dirty="0"/>
              <a:t>Voter’s finger already marked</a:t>
            </a:r>
          </a:p>
          <a:p>
            <a:pPr marL="446088" lvl="1" indent="-261938">
              <a:buFont typeface="+mj-lt"/>
              <a:buAutoNum type="arabicPeriod"/>
            </a:pPr>
            <a:r>
              <a:rPr lang="en-US" dirty="0"/>
              <a:t>Voter refused to allow finger to be marked</a:t>
            </a:r>
          </a:p>
          <a:p>
            <a:pPr marL="446088" lvl="1" indent="-261938">
              <a:buFont typeface="+mj-lt"/>
              <a:buAutoNum type="arabicPeriod"/>
            </a:pPr>
            <a:r>
              <a:rPr lang="en-US" dirty="0"/>
              <a:t>Voter’s name on Electoral Roll already marked</a:t>
            </a:r>
          </a:p>
          <a:p>
            <a:pPr marL="442913" lvl="1" indent="-258763"/>
            <a:r>
              <a:rPr lang="en-US" dirty="0"/>
              <a:t>Also, if Voter not on Electoral Roll, no adequate identification or name/</a:t>
            </a:r>
            <a:r>
              <a:rPr lang="en-US" dirty="0" err="1"/>
              <a:t>MyKad</a:t>
            </a:r>
            <a:r>
              <a:rPr lang="en-US" dirty="0"/>
              <a:t> differs from Electoral Roll </a:t>
            </a:r>
          </a:p>
          <a:p>
            <a:r>
              <a:rPr lang="en-US" dirty="0"/>
              <a:t>PO to fill in Form 10A in presence of witness</a:t>
            </a:r>
          </a:p>
          <a:p>
            <a:pPr marL="441325" lvl="1" indent="-257175"/>
            <a:r>
              <a:rPr lang="en-US" dirty="0"/>
              <a:t>Usually, the PA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153703" cy="179527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Form 10A</a:t>
            </a:r>
          </a:p>
        </p:txBody>
      </p:sp>
      <p:pic>
        <p:nvPicPr>
          <p:cNvPr id="4" name="Picture 3" descr="screen-capture-6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7501" y="268836"/>
            <a:ext cx="4993013" cy="63708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119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2347784"/>
            <a:ext cx="5274733" cy="42392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Variously also called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>
              <a:lnSpc>
                <a:spcPct val="110000"/>
              </a:lnSpc>
            </a:pPr>
            <a:r>
              <a:rPr lang="en-US" dirty="0"/>
              <a:t>Lead all PACABAs in Polling Centre</a:t>
            </a:r>
          </a:p>
          <a:p>
            <a:pPr>
              <a:lnSpc>
                <a:spcPct val="110000"/>
              </a:lnSpc>
            </a:pPr>
            <a:r>
              <a:rPr lang="en-US" dirty="0"/>
              <a:t>Manage, Schedule, </a:t>
            </a:r>
            <a:r>
              <a:rPr lang="en-US" dirty="0" err="1"/>
              <a:t>etc</a:t>
            </a:r>
            <a:r>
              <a:rPr lang="en-US" dirty="0"/>
              <a:t> all tasks for PACABAs under him/her</a:t>
            </a:r>
          </a:p>
          <a:p>
            <a:pPr>
              <a:lnSpc>
                <a:spcPct val="110000"/>
              </a:lnSpc>
            </a:pPr>
            <a:r>
              <a:rPr lang="en-US" dirty="0"/>
              <a:t>Communicate with EC authorities in Polling Centre</a:t>
            </a:r>
          </a:p>
          <a:p>
            <a:pPr>
              <a:lnSpc>
                <a:spcPct val="110000"/>
              </a:lnSpc>
            </a:pPr>
            <a:r>
              <a:rPr lang="en-US" dirty="0"/>
              <a:t>Report results of Polling in Polling Centre with Forms 14 as well as situation at the Polling Centre</a:t>
            </a:r>
          </a:p>
          <a:p>
            <a:pPr>
              <a:lnSpc>
                <a:spcPct val="110000"/>
              </a:lnSpc>
            </a:pPr>
            <a:r>
              <a:rPr lang="en-US" dirty="0"/>
              <a:t>Intermediary between PACABAs at Polling Centre and Election Agent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Station Master do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394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824" y="1342189"/>
            <a:ext cx="2447962" cy="3149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286000"/>
            <a:ext cx="6045198" cy="430106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MY" dirty="0">
                <a:latin typeface="Calibri" pitchFamily="34" charset="0"/>
              </a:rPr>
              <a:t>Principle: Only Voter can be alone at polling booth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‘Handicapped’ for this purpose means only those physically not able to vote by themselves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Deaf Voters are not Handicapped for this purpose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Only Assistant nominated by Voter, who can be with Voter behind polling booth screen.  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Nominated Assistant must be citizen and above 21 years old.  Assistant signs Form 10 in presence of PO. Copy given to PA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If no person is nominated by Voter, </a:t>
            </a:r>
            <a:r>
              <a:rPr lang="en-MY" dirty="0">
                <a:solidFill>
                  <a:srgbClr val="FF0000"/>
                </a:solidFill>
                <a:latin typeface="Calibri" pitchFamily="34" charset="0"/>
              </a:rPr>
              <a:t>PO</a:t>
            </a:r>
            <a:r>
              <a:rPr lang="en-MY" dirty="0">
                <a:latin typeface="Calibri" pitchFamily="34" charset="0"/>
              </a:rPr>
              <a:t> is authorised to mark Ballot Paper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PA try to hear Voter’s instructions and ensure PO mark accordingly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or offer to be assistant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Handicapped/Blind Voters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FF5E5D-D6B8-C798-0424-87D225B9B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81" y="4491789"/>
            <a:ext cx="2442679" cy="20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39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6922" y="2676938"/>
            <a:ext cx="2976918" cy="38427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Declaration of helper for Handicapped/Blind Voter</a:t>
            </a:r>
          </a:p>
          <a:p>
            <a:r>
              <a:rPr lang="en-US" dirty="0"/>
              <a:t>Signed by Assistant</a:t>
            </a:r>
          </a:p>
          <a:p>
            <a:pPr lvl="1"/>
            <a:r>
              <a:rPr lang="en-US" dirty="0"/>
              <a:t>Prepared by PO</a:t>
            </a:r>
          </a:p>
          <a:p>
            <a:pPr lvl="1"/>
            <a:r>
              <a:rPr lang="en-US" dirty="0"/>
              <a:t>Copy to PA</a:t>
            </a:r>
          </a:p>
          <a:p>
            <a:r>
              <a:rPr lang="en-US" dirty="0"/>
              <a:t>Voter must be present</a:t>
            </a:r>
          </a:p>
          <a:p>
            <a:r>
              <a:rPr lang="en-US" dirty="0"/>
              <a:t>Assistant must be</a:t>
            </a:r>
          </a:p>
          <a:p>
            <a:pPr lvl="1"/>
            <a:r>
              <a:rPr lang="en-US" dirty="0"/>
              <a:t>Malaysian</a:t>
            </a:r>
          </a:p>
          <a:p>
            <a:pPr lvl="1"/>
            <a:r>
              <a:rPr lang="en-US" dirty="0"/>
              <a:t>Over age of 21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Form 10</a:t>
            </a:r>
          </a:p>
        </p:txBody>
      </p:sp>
      <p:pic>
        <p:nvPicPr>
          <p:cNvPr id="4" name="Picture 3" descr="screen-capture-5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3839" y="290288"/>
            <a:ext cx="5690259" cy="62592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7583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62" y="2688167"/>
            <a:ext cx="3327400" cy="2451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Doubtful Identity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82214" y="2570922"/>
            <a:ext cx="4845956" cy="401614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identity of Voter is doubtful, PO can fill in Form 11 for Voter to sign</a:t>
            </a:r>
          </a:p>
          <a:p>
            <a:pPr lvl="1"/>
            <a:r>
              <a:rPr lang="en-US" dirty="0"/>
              <a:t>Copy given to PA</a:t>
            </a:r>
          </a:p>
          <a:p>
            <a:pPr lvl="1"/>
            <a:r>
              <a:rPr lang="en-US" dirty="0"/>
              <a:t>PA can request, but final decision lies with PO</a:t>
            </a:r>
          </a:p>
          <a:p>
            <a:pPr lvl="1"/>
            <a:r>
              <a:rPr lang="en-US" dirty="0"/>
              <a:t>If PO refuse, objection or just take note</a:t>
            </a:r>
          </a:p>
          <a:p>
            <a:r>
              <a:rPr lang="en-US" dirty="0"/>
              <a:t>Examples given</a:t>
            </a:r>
          </a:p>
          <a:p>
            <a:pPr lvl="1"/>
            <a:r>
              <a:rPr lang="en-US" dirty="0"/>
              <a:t>Voter refuse to remove veil</a:t>
            </a:r>
          </a:p>
          <a:p>
            <a:pPr lvl="1"/>
            <a:r>
              <a:rPr lang="en-US" dirty="0"/>
              <a:t>Name change due to change of religion</a:t>
            </a:r>
          </a:p>
          <a:p>
            <a:pPr lvl="1"/>
            <a:r>
              <a:rPr lang="en-US" dirty="0"/>
              <a:t>Change of physical appearance due to surgery</a:t>
            </a:r>
          </a:p>
          <a:p>
            <a:r>
              <a:rPr lang="en-US" dirty="0"/>
              <a:t>Other examples to try</a:t>
            </a:r>
          </a:p>
          <a:p>
            <a:pPr lvl="1"/>
            <a:r>
              <a:rPr lang="en-US" dirty="0"/>
              <a:t>Unsure of ink mark on finger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Unsure of citizenship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28169" y="4724504"/>
            <a:ext cx="3822192" cy="1862563"/>
          </a:xfrm>
          <a:solidFill>
            <a:srgbClr val="FF6600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</a:rPr>
              <a:t>Gazetted</a:t>
            </a:r>
            <a:r>
              <a:rPr lang="en-US" dirty="0">
                <a:solidFill>
                  <a:schemeClr val="bg1"/>
                </a:solidFill>
              </a:rPr>
              <a:t> Electoral Roll is prima facie evidence of the Voters’ right to a Ballot Paper and cannot be objected to on Election Day</a:t>
            </a:r>
          </a:p>
        </p:txBody>
      </p:sp>
    </p:spTree>
    <p:extLst>
      <p:ext uri="{BB962C8B-B14F-4D97-AF65-F5344CB8AC3E}">
        <p14:creationId xmlns:p14="http://schemas.microsoft.com/office/powerpoint/2010/main" val="16149131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6162" y="2546302"/>
            <a:ext cx="3491503" cy="40407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Declaration of identity by Voter</a:t>
            </a:r>
          </a:p>
          <a:p>
            <a:r>
              <a:rPr lang="en-US" dirty="0">
                <a:solidFill>
                  <a:srgbClr val="000000"/>
                </a:solidFill>
              </a:rPr>
              <a:t>That the Voter is a bona fide Voter who is entitled to a Ballot Paper</a:t>
            </a:r>
          </a:p>
          <a:p>
            <a:r>
              <a:rPr lang="en-US" dirty="0">
                <a:solidFill>
                  <a:srgbClr val="000000"/>
                </a:solidFill>
              </a:rPr>
              <a:t>Official Oath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Falsifiers can be jailed </a:t>
            </a:r>
          </a:p>
          <a:p>
            <a:r>
              <a:rPr lang="en-US" dirty="0">
                <a:solidFill>
                  <a:srgbClr val="000000"/>
                </a:solidFill>
              </a:rPr>
              <a:t>Filled in by PO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Signed by Voter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Copy to PA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3225800" cy="1252728"/>
          </a:xfrm>
        </p:spPr>
        <p:txBody>
          <a:bodyPr/>
          <a:lstStyle/>
          <a:p>
            <a:pPr algn="l"/>
            <a:r>
              <a:rPr lang="en-US" dirty="0"/>
              <a:t>Form 11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5" t="4344" r="6115" b="30300"/>
          <a:stretch>
            <a:fillRect/>
          </a:stretch>
        </p:blipFill>
        <p:spPr bwMode="auto">
          <a:xfrm>
            <a:off x="4127157" y="145141"/>
            <a:ext cx="4829365" cy="64419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2658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 2 9">
            <a:extLst>
              <a:ext uri="{FF2B5EF4-FFF2-40B4-BE49-F238E27FC236}">
                <a16:creationId xmlns:a16="http://schemas.microsoft.com/office/drawing/2014/main" id="{56827DA9-9EEF-1044-9AB9-AE0945EA965C}"/>
              </a:ext>
            </a:extLst>
          </p:cNvPr>
          <p:cNvSpPr/>
          <p:nvPr/>
        </p:nvSpPr>
        <p:spPr>
          <a:xfrm>
            <a:off x="1133195" y="1013421"/>
            <a:ext cx="2400835" cy="14949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Covid infected Voters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Voters voting at another Stream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2154936"/>
            <a:ext cx="4215571" cy="451054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Form 765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(To allow handicapped Voter to vote in lower floors stream)</a:t>
            </a:r>
          </a:p>
          <a:p>
            <a:pPr>
              <a:lnSpc>
                <a:spcPct val="110000"/>
              </a:lnSpc>
            </a:pPr>
            <a:r>
              <a:rPr lang="en-US" dirty="0"/>
              <a:t>PO &amp; PA upstairs informed of handicapped Voter downstairs</a:t>
            </a:r>
          </a:p>
          <a:p>
            <a:pPr>
              <a:lnSpc>
                <a:spcPct val="110000"/>
              </a:lnSpc>
            </a:pPr>
            <a:r>
              <a:rPr lang="en-US" dirty="0"/>
              <a:t>Ballot Paper in Special Envelope brought to Voter downstairs after upstairs PO come down for verification</a:t>
            </a:r>
          </a:p>
          <a:p>
            <a:pPr>
              <a:lnSpc>
                <a:spcPct val="110000"/>
              </a:lnSpc>
            </a:pPr>
            <a:r>
              <a:rPr lang="en-US" dirty="0"/>
              <a:t>Voter signs Form 11 downstairs witnessed by upstairs PO and downstairs PA , Clerk downstairs mark ink &amp; Voter mark Ballot Paper</a:t>
            </a:r>
          </a:p>
          <a:p>
            <a:pPr>
              <a:lnSpc>
                <a:spcPct val="110000"/>
              </a:lnSpc>
            </a:pPr>
            <a:r>
              <a:rPr lang="en-US" dirty="0"/>
              <a:t>PO brings marked Ballot Papers upstairs in envelope to be opened in front of PA and placed in Ballot Box after Clerk 1 verify and call out name/etc</a:t>
            </a:r>
          </a:p>
          <a:p>
            <a:pPr>
              <a:lnSpc>
                <a:spcPct val="110000"/>
              </a:lnSpc>
            </a:pPr>
            <a:r>
              <a:rPr lang="en-US" dirty="0"/>
              <a:t>PA signs Form 765 to witness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994510" y="3974289"/>
            <a:ext cx="3822192" cy="271860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Form 717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(No longer used but provision still in Regulations)</a:t>
            </a:r>
          </a:p>
          <a:p>
            <a:pPr>
              <a:lnSpc>
                <a:spcPct val="110000"/>
              </a:lnSpc>
            </a:pPr>
            <a:r>
              <a:rPr lang="en-US" dirty="0"/>
              <a:t>Staff on duty on Elections Day before use of Early &amp; Postal Voting can vote at the Polling Centre where they are on duty with </a:t>
            </a:r>
            <a:r>
              <a:rPr lang="en-US" dirty="0" err="1"/>
              <a:t>authorisation</a:t>
            </a:r>
            <a:r>
              <a:rPr lang="en-US" dirty="0"/>
              <a:t> from RO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25" y="2274871"/>
            <a:ext cx="1882847" cy="1214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CE709A-B875-72AD-BFC8-EC1F8AC7E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37" y="2397190"/>
            <a:ext cx="2826881" cy="1837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0B1B1-6CFC-315F-4623-24287020D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44" y="1309815"/>
            <a:ext cx="1521518" cy="10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73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the Polling Booth where Voters cast their Votes in silence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47" y="2904080"/>
            <a:ext cx="5404440" cy="33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936687" y="2775284"/>
            <a:ext cx="3013674" cy="381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US" dirty="0"/>
              <a:t>Be careful if</a:t>
            </a:r>
          </a:p>
          <a:p>
            <a:r>
              <a:rPr lang="en-US" dirty="0"/>
              <a:t>Window is open</a:t>
            </a:r>
          </a:p>
          <a:p>
            <a:r>
              <a:rPr lang="en-US" dirty="0"/>
              <a:t>Voter take too long behind screen</a:t>
            </a:r>
          </a:p>
          <a:p>
            <a:r>
              <a:rPr lang="en-US" dirty="0">
                <a:solidFill>
                  <a:srgbClr val="FF0000"/>
                </a:solidFill>
              </a:rPr>
              <a:t>Photo taken</a:t>
            </a:r>
          </a:p>
          <a:p>
            <a:r>
              <a:rPr lang="en-US" dirty="0"/>
              <a:t>PO assisting behind screen</a:t>
            </a:r>
          </a:p>
          <a:p>
            <a:pPr lvl="1"/>
            <a:r>
              <a:rPr lang="en-US" dirty="0"/>
              <a:t>Especially if PO is too helpful</a:t>
            </a:r>
          </a:p>
        </p:txBody>
      </p:sp>
    </p:spTree>
    <p:extLst>
      <p:ext uri="{BB962C8B-B14F-4D97-AF65-F5344CB8AC3E}">
        <p14:creationId xmlns:p14="http://schemas.microsoft.com/office/powerpoint/2010/main" val="42314999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6302"/>
            <a:ext cx="7711916" cy="404076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No display of political party logo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smoking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weapons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talking to Voters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arguments with authorities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touching of Ballot Papers or any polling equipment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use of mobile phones or electronic devices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disturbing or disrupting the voting process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PO has the right to remove any PA who does not follow instructions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18" y="3273101"/>
            <a:ext cx="1343314" cy="117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44" y="5585168"/>
            <a:ext cx="1001897" cy="100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681" y="3984507"/>
            <a:ext cx="1126548" cy="11726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Prohibitions in the Polling Stream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728" y="2688167"/>
            <a:ext cx="1172634" cy="117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059" y="1534613"/>
            <a:ext cx="1126548" cy="1172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059" y="2829203"/>
            <a:ext cx="1134870" cy="1134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406" y="1591056"/>
            <a:ext cx="1058815" cy="1058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793" y="1525016"/>
            <a:ext cx="993074" cy="1061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877" y="1525016"/>
            <a:ext cx="955255" cy="1021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3384" y="1621791"/>
            <a:ext cx="888177" cy="9245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7728" y="1483735"/>
            <a:ext cx="1062567" cy="10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34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8747" y="2387600"/>
            <a:ext cx="7408333" cy="42333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Ensure all above processes are followed</a:t>
            </a:r>
          </a:p>
          <a:p>
            <a:r>
              <a:rPr lang="en-US" dirty="0"/>
              <a:t>Ensure secrecy provision are followed by all EC Officers, other PAs and anyone who may come into Polling Stream</a:t>
            </a:r>
          </a:p>
          <a:p>
            <a:r>
              <a:rPr lang="en-US" dirty="0"/>
              <a:t>Mark off name of Voter in own Electoral Roll, called out by EC Clerk 1</a:t>
            </a:r>
          </a:p>
          <a:p>
            <a:r>
              <a:rPr lang="en-US" dirty="0"/>
              <a:t>Collect all Forms 10, and 11; Note receipt of Form 10A</a:t>
            </a:r>
          </a:p>
          <a:p>
            <a:r>
              <a:rPr lang="en-US" dirty="0"/>
              <a:t>If any infringement noticed</a:t>
            </a:r>
          </a:p>
          <a:p>
            <a:pPr lvl="1"/>
            <a:r>
              <a:rPr lang="en-US" dirty="0"/>
              <a:t>Hand up to talk to PO and raise objection politely</a:t>
            </a:r>
          </a:p>
          <a:p>
            <a:pPr lvl="1"/>
            <a:r>
              <a:rPr lang="en-US" dirty="0"/>
              <a:t>PO decision final; If not satisfied with PO decision, may</a:t>
            </a:r>
          </a:p>
          <a:p>
            <a:pPr lvl="2"/>
            <a:r>
              <a:rPr lang="en-US" dirty="0"/>
              <a:t>Issue Letter of Objection, with copy retained.  Inform Station Master</a:t>
            </a:r>
          </a:p>
          <a:p>
            <a:pPr lvl="2"/>
            <a:r>
              <a:rPr lang="en-US" dirty="0"/>
              <a:t>Note down and inform incoming PA/CA and Station Master</a:t>
            </a:r>
          </a:p>
          <a:p>
            <a:r>
              <a:rPr lang="en-US" dirty="0"/>
              <a:t>Do not be hindrance to voting process</a:t>
            </a:r>
          </a:p>
          <a:p>
            <a:pPr lvl="1"/>
            <a:r>
              <a:rPr lang="en-US" dirty="0"/>
              <a:t>If you are not present, voting process will continue without you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Polling Agent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8" y="2719894"/>
            <a:ext cx="1065177" cy="31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12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01" y="3935316"/>
            <a:ext cx="2686607" cy="277170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191" y="3668190"/>
            <a:ext cx="6265527" cy="29188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Depends on availability of PACABAs, shifts may be 2-6 hours long </a:t>
            </a:r>
          </a:p>
          <a:p>
            <a:pPr>
              <a:lnSpc>
                <a:spcPct val="110000"/>
              </a:lnSpc>
            </a:pPr>
            <a:r>
              <a:rPr lang="en-US" dirty="0"/>
              <a:t>Polling is normally 8am to 6pm unless reduced hours have been gazetted for 72 hours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Otherwise PO may close early with permission from RO if all Voters in the Electoral Roll have voted</a:t>
            </a:r>
          </a:p>
          <a:p>
            <a:pPr>
              <a:lnSpc>
                <a:spcPct val="110000"/>
              </a:lnSpc>
            </a:pPr>
            <a:r>
              <a:rPr lang="en-US" dirty="0"/>
              <a:t>Each shift by any one PA is for a minimum of 2 hours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a PA leaves before 2 hours, PO may not allow replacement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Ask if you wish to go to toilet: Usually allowed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may misunderstand and ask PO to leave </a:t>
            </a:r>
            <a:r>
              <a:rPr lang="en-US" dirty="0">
                <a:solidFill>
                  <a:srgbClr val="FF0000"/>
                </a:solidFill>
              </a:rPr>
              <a:t>at 2 hours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You may need to explain to PO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timing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749334"/>
            <a:ext cx="1926166" cy="16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45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5AB0FDC-62A2-91BD-4511-A8AA4319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Training – 2 hour rule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C24D0-7BD5-2360-4AC3-58F76A23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82249-6B23-6539-87C7-82F641A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9208-89E0-4809-6791-00EE6235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3BFB150-A88A-5AC0-4391-CCFE3B5AD9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397" y="3553254"/>
            <a:ext cx="3822192" cy="296641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PO often misunderstand the two hour rule to mean maximum 2 hours</a:t>
            </a:r>
          </a:p>
          <a:p>
            <a:r>
              <a:rPr lang="en-GB" dirty="0"/>
              <a:t>Refer PO to</a:t>
            </a:r>
          </a:p>
          <a:p>
            <a:pPr lvl="1"/>
            <a:r>
              <a:rPr lang="en-US" dirty="0"/>
              <a:t>Sec 14 (1A) Election Offenses Act</a:t>
            </a:r>
          </a:p>
          <a:p>
            <a:pPr lvl="1"/>
            <a:r>
              <a:rPr lang="en-GB" dirty="0"/>
              <a:t>PO Training slide 95 Deck 1</a:t>
            </a:r>
          </a:p>
          <a:p>
            <a:r>
              <a:rPr lang="en-GB" dirty="0"/>
              <a:t>If still misunderstood, inform Station Master immediately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50D5E2-C9DE-053B-0F21-61F948A786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7" y="3429000"/>
            <a:ext cx="4510710" cy="309067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8654-6D9F-A735-4701-F85EEC7E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3048"/>
          <a:stretch/>
        </p:blipFill>
        <p:spPr>
          <a:xfrm>
            <a:off x="750397" y="1715310"/>
            <a:ext cx="1951751" cy="1713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2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58158</TotalTime>
  <Words>16582</Words>
  <Application>Microsoft Macintosh PowerPoint</Application>
  <PresentationFormat>On-screen Show (4:3)</PresentationFormat>
  <Paragraphs>1966</Paragraphs>
  <Slides>170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84" baseType="lpstr">
      <vt:lpstr>DejaVu LGC Sans</vt:lpstr>
      <vt:lpstr>Zapf Dingbats</vt:lpstr>
      <vt:lpstr>Arial</vt:lpstr>
      <vt:lpstr>Arial Black</vt:lpstr>
      <vt:lpstr>Arial Rounded MT Bold</vt:lpstr>
      <vt:lpstr>Calibri</vt:lpstr>
      <vt:lpstr>Candara</vt:lpstr>
      <vt:lpstr>Century Gothic</vt:lpstr>
      <vt:lpstr>Corbel</vt:lpstr>
      <vt:lpstr>Franklin Gothic Medium Cond</vt:lpstr>
      <vt:lpstr>Symbol</vt:lpstr>
      <vt:lpstr>Wingdings</vt:lpstr>
      <vt:lpstr>Waveform</vt:lpstr>
      <vt:lpstr>Worksheet</vt:lpstr>
      <vt:lpstr>Polling and Counting Agents Training for Station Masters</vt:lpstr>
      <vt:lpstr>What we will cover today </vt:lpstr>
      <vt:lpstr>What’s a Polling &amp; Counting Agent and a Station Master</vt:lpstr>
      <vt:lpstr>The Candidate’s team</vt:lpstr>
      <vt:lpstr>Breaking down the Constituency</vt:lpstr>
      <vt:lpstr>Who’s Who on Election Day</vt:lpstr>
      <vt:lpstr>What a Polling and Counting Agent is</vt:lpstr>
      <vt:lpstr>Who can be a Polling and Counting Agent</vt:lpstr>
      <vt:lpstr>What a Station Master do</vt:lpstr>
      <vt:lpstr>Two types of Station Masters</vt:lpstr>
      <vt:lpstr>Who will make a good Station Master</vt:lpstr>
      <vt:lpstr>After your appointment</vt:lpstr>
      <vt:lpstr>Appointment as Station Master</vt:lpstr>
      <vt:lpstr>Initial tasks</vt:lpstr>
      <vt:lpstr>PACABA – Recruitment, Rostering and Communication</vt:lpstr>
      <vt:lpstr>PACABA Name List</vt:lpstr>
      <vt:lpstr>Contact them</vt:lpstr>
      <vt:lpstr>Details required from PACABA</vt:lpstr>
      <vt:lpstr>Appointment to be a Polling or Counting Agent</vt:lpstr>
      <vt:lpstr>Form A Oath of Secrecy</vt:lpstr>
      <vt:lpstr>Potential Change</vt:lpstr>
      <vt:lpstr>PACABA Communications</vt:lpstr>
      <vt:lpstr>Communication channel</vt:lpstr>
      <vt:lpstr>Whatsapp Groups</vt:lpstr>
      <vt:lpstr>First meeting</vt:lpstr>
      <vt:lpstr>How to prepare the Duty Roster</vt:lpstr>
      <vt:lpstr>The Duty Roster</vt:lpstr>
      <vt:lpstr>Underlying principles</vt:lpstr>
      <vt:lpstr>The shifts</vt:lpstr>
      <vt:lpstr>Preparing the Duty Roster</vt:lpstr>
      <vt:lpstr>Other numbers of PAs</vt:lpstr>
      <vt:lpstr>Assessing availability</vt:lpstr>
      <vt:lpstr>Assessing the ability of PACABAs</vt:lpstr>
      <vt:lpstr>Two hour rule</vt:lpstr>
      <vt:lpstr>Duty Roster – Standby PACAs</vt:lpstr>
      <vt:lpstr>Duty Roster – Counting Agents</vt:lpstr>
      <vt:lpstr>Scheduling Counting Agents</vt:lpstr>
      <vt:lpstr>Barung Agents</vt:lpstr>
      <vt:lpstr>On Polling Day</vt:lpstr>
      <vt:lpstr>Change will happen</vt:lpstr>
      <vt:lpstr>Polling Centre</vt:lpstr>
      <vt:lpstr>Check the Polling Centre</vt:lpstr>
      <vt:lpstr>Managing your team at Polling Centre</vt:lpstr>
      <vt:lpstr>PACA Kit and Material</vt:lpstr>
      <vt:lpstr>PACA Kit</vt:lpstr>
      <vt:lpstr>Final Station Master briefing</vt:lpstr>
      <vt:lpstr>Check the Electoral Rolls</vt:lpstr>
      <vt:lpstr>Information to know</vt:lpstr>
      <vt:lpstr>Before start of Polling</vt:lpstr>
      <vt:lpstr>Reminder Eve of Election Day</vt:lpstr>
      <vt:lpstr>PACABA Dress Code</vt:lpstr>
      <vt:lpstr>Eve of Election Day</vt:lpstr>
      <vt:lpstr>Early on Election Day</vt:lpstr>
      <vt:lpstr>Typical Polling Centre (School)</vt:lpstr>
      <vt:lpstr>Entering Polling Stream</vt:lpstr>
      <vt:lpstr>The Presiding Officer</vt:lpstr>
      <vt:lpstr>Use of handphones</vt:lpstr>
      <vt:lpstr>Centre officers and Police officers</vt:lpstr>
      <vt:lpstr>In remote areas</vt:lpstr>
      <vt:lpstr>Reminders to PACABA</vt:lpstr>
      <vt:lpstr>Communicating with Election Agent</vt:lpstr>
      <vt:lpstr>Before Polling Starts</vt:lpstr>
      <vt:lpstr>Before 8am: Check facilities</vt:lpstr>
      <vt:lpstr>Before 8am: Check Ballot Papers</vt:lpstr>
      <vt:lpstr>Ballot Books</vt:lpstr>
      <vt:lpstr>Before 8am: Form 13 Part A</vt:lpstr>
      <vt:lpstr>Form 13 Part A: Station Master task</vt:lpstr>
      <vt:lpstr>Rubber Stamp Patterns</vt:lpstr>
      <vt:lpstr>Form 753 Sample Official Mark</vt:lpstr>
      <vt:lpstr>Ballot Box</vt:lpstr>
      <vt:lpstr>Before 8am: Potential Issues</vt:lpstr>
      <vt:lpstr>What happens in Polling</vt:lpstr>
      <vt:lpstr>Voting Flow in 2-door Polling Stream</vt:lpstr>
      <vt:lpstr>Possible arrangement of A Polling Stream with 1 Door</vt:lpstr>
      <vt:lpstr>Flow in the Polling Stream</vt:lpstr>
      <vt:lpstr>Identity Documents accepted by EC</vt:lpstr>
      <vt:lpstr>EC Clerk 1: Verifying Identity of Voter</vt:lpstr>
      <vt:lpstr>Electoral Roll</vt:lpstr>
      <vt:lpstr>EC Clerk 2: Using Indelible Ink</vt:lpstr>
      <vt:lpstr>Finger Marking with Indelible Ink</vt:lpstr>
      <vt:lpstr>EC Clerk 3: Issue Ballot Paper</vt:lpstr>
      <vt:lpstr>Ballot Papers</vt:lpstr>
      <vt:lpstr>Stamping Ballot Paper</vt:lpstr>
      <vt:lpstr>Issues regarding Ballot Papers</vt:lpstr>
      <vt:lpstr>Variation to Roles</vt:lpstr>
      <vt:lpstr>Non-issues regarding Voting process</vt:lpstr>
      <vt:lpstr>The Other PAs</vt:lpstr>
      <vt:lpstr>Voter turnout</vt:lpstr>
      <vt:lpstr>Form 10A</vt:lpstr>
      <vt:lpstr>Handicapped/Blind Voters</vt:lpstr>
      <vt:lpstr>Form 10</vt:lpstr>
      <vt:lpstr>Doubtful Identity</vt:lpstr>
      <vt:lpstr>Form 11</vt:lpstr>
      <vt:lpstr>Voters voting at another Stream</vt:lpstr>
      <vt:lpstr>At the Polling Booth where Voters cast their Votes in silence</vt:lpstr>
      <vt:lpstr>Prohibitions in the Polling Stream</vt:lpstr>
      <vt:lpstr>Role of Polling Agent</vt:lpstr>
      <vt:lpstr>Shift timing</vt:lpstr>
      <vt:lpstr>PO Training – 2 hour rule</vt:lpstr>
      <vt:lpstr>Handover at end of shift</vt:lpstr>
      <vt:lpstr>Electoral procedures in age of Covid</vt:lpstr>
      <vt:lpstr>Hygiene procedures in age of Covid</vt:lpstr>
      <vt:lpstr>Close of Polling</vt:lpstr>
      <vt:lpstr>Timing of Close of Polling</vt:lpstr>
      <vt:lpstr>Procedures Close of Polling</vt:lpstr>
      <vt:lpstr>Form 13</vt:lpstr>
      <vt:lpstr>Form 13</vt:lpstr>
      <vt:lpstr>Form 13 – your task</vt:lpstr>
      <vt:lpstr>PO Training – Form 13</vt:lpstr>
      <vt:lpstr>What happens to your Forms?</vt:lpstr>
      <vt:lpstr>Safeguard Ballot Box</vt:lpstr>
      <vt:lpstr>PACABA Arrangements</vt:lpstr>
      <vt:lpstr>Reduced Polling hours</vt:lpstr>
      <vt:lpstr>Moving Ballot Boxes</vt:lpstr>
      <vt:lpstr>Polling: Potential Issues</vt:lpstr>
      <vt:lpstr>Early Polling and Postal Voting</vt:lpstr>
      <vt:lpstr>Early Polling</vt:lpstr>
      <vt:lpstr>Postal Votes</vt:lpstr>
      <vt:lpstr>Postal Voter Procedures</vt:lpstr>
      <vt:lpstr>Postal Voting – Form 2</vt:lpstr>
      <vt:lpstr>Overall Postal Process</vt:lpstr>
      <vt:lpstr>Administering Postal Voting</vt:lpstr>
      <vt:lpstr>Postal Votes – Issuing procedures</vt:lpstr>
      <vt:lpstr>Postal Votes – Opening procedures</vt:lpstr>
      <vt:lpstr>Opening Postal Votes</vt:lpstr>
      <vt:lpstr>Manage your numbers</vt:lpstr>
      <vt:lpstr>Forms 754 and 755</vt:lpstr>
      <vt:lpstr>Form 15</vt:lpstr>
      <vt:lpstr>Before Counting Start</vt:lpstr>
      <vt:lpstr>Concurrent or Consecutive</vt:lpstr>
      <vt:lpstr>Counting Room Layout</vt:lpstr>
      <vt:lpstr>What you get in Counting Room</vt:lpstr>
      <vt:lpstr>Counting Procedures</vt:lpstr>
      <vt:lpstr>Step 1: Opening Ballot Box</vt:lpstr>
      <vt:lpstr>Form EC 757    &lt;=     Form 13</vt:lpstr>
      <vt:lpstr>If Ballot Papers more than Form 13</vt:lpstr>
      <vt:lpstr>Step 2: Sorting into Candidates</vt:lpstr>
      <vt:lpstr>Invalid Votes</vt:lpstr>
      <vt:lpstr>Contoh undi yang boleh diterima</vt:lpstr>
      <vt:lpstr>Contoh undi yang boleh diterima</vt:lpstr>
      <vt:lpstr>Contoh undi yang boleh diterima</vt:lpstr>
      <vt:lpstr>Contoh undi yang boleh diterima</vt:lpstr>
      <vt:lpstr>Contoh undi yang akan ditolak</vt:lpstr>
      <vt:lpstr>Contoh undi yang akan ditolak</vt:lpstr>
      <vt:lpstr>Contoh undi yang akan ditolak</vt:lpstr>
      <vt:lpstr>Contoh undi yang akan ditolak</vt:lpstr>
      <vt:lpstr>Contoh undi yang akan ditolak</vt:lpstr>
      <vt:lpstr>Contoh undi yang akan ditolak</vt:lpstr>
      <vt:lpstr>Doubtful Basket</vt:lpstr>
      <vt:lpstr>Watch out for!!!</vt:lpstr>
      <vt:lpstr>Step 3: Counting the Votes</vt:lpstr>
      <vt:lpstr>Form 764</vt:lpstr>
      <vt:lpstr>Recount</vt:lpstr>
      <vt:lpstr>After the Count</vt:lpstr>
      <vt:lpstr>Announcing the Result</vt:lpstr>
      <vt:lpstr>Form 14</vt:lpstr>
      <vt:lpstr>Form 764 to Form 14</vt:lpstr>
      <vt:lpstr>Checking Form 14</vt:lpstr>
      <vt:lpstr>PO Training – Form 14</vt:lpstr>
      <vt:lpstr>The Packets and Ballot Box</vt:lpstr>
      <vt:lpstr>Potential Issues</vt:lpstr>
      <vt:lpstr>On Completion</vt:lpstr>
      <vt:lpstr>Tallying after counting</vt:lpstr>
      <vt:lpstr>Polling Results</vt:lpstr>
      <vt:lpstr>After the Counting</vt:lpstr>
      <vt:lpstr>Form 14 and Ballot Box</vt:lpstr>
      <vt:lpstr>Counting cannot complete</vt:lpstr>
      <vt:lpstr>Your responsibilities are now over</vt:lpstr>
      <vt:lpstr>A few observations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676</cp:revision>
  <dcterms:created xsi:type="dcterms:W3CDTF">2013-06-10T03:41:46Z</dcterms:created>
  <dcterms:modified xsi:type="dcterms:W3CDTF">2023-04-01T02:25:36Z</dcterms:modified>
</cp:coreProperties>
</file>